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144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7" d="100"/>
          <a:sy n="57" d="100"/>
        </p:scale>
        <p:origin x="-3864" y="-1422"/>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540001"/>
            <a:ext cx="5657850" cy="3458633"/>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14350" y="6096000"/>
            <a:ext cx="4846320" cy="14224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AB25DF3-D7CE-4A17-833F-AA3ED229E72A}" type="datetimeFigureOut">
              <a:rPr lang="en-US" smtClean="0"/>
              <a:t>4/6/2017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D8DFB0-960F-4AB6-BA01-D9EC5EF1B13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B25DF3-D7CE-4A17-833F-AA3ED229E72A}" type="datetimeFigureOut">
              <a:rPr lang="en-US" smtClean="0"/>
              <a:t>4/6/2017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D8DFB0-960F-4AB6-BA01-D9EC5EF1B13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314450" cy="7802033"/>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B25DF3-D7CE-4A17-833F-AA3ED229E72A}" type="datetimeFigureOut">
              <a:rPr lang="en-US" smtClean="0"/>
              <a:t>4/6/2017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D8DFB0-960F-4AB6-BA01-D9EC5EF1B13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B25DF3-D7CE-4A17-833F-AA3ED229E72A}" type="datetimeFigureOut">
              <a:rPr lang="en-US" smtClean="0"/>
              <a:t>4/6/2017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D8DFB0-960F-4AB6-BA01-D9EC5EF1B13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7315200"/>
            <a:ext cx="5744765" cy="1557867"/>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41735" y="5137151"/>
            <a:ext cx="4601765" cy="2178051"/>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B25DF3-D7CE-4A17-833F-AA3ED229E72A}" type="datetimeFigureOut">
              <a:rPr lang="en-US" smtClean="0"/>
              <a:t>4/6/2017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D8DFB0-960F-4AB6-BA01-D9EC5EF1B13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048256"/>
            <a:ext cx="2743200" cy="61203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314700" y="2048256"/>
            <a:ext cx="2743200" cy="61203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AB25DF3-D7CE-4A17-833F-AA3ED229E72A}" type="datetimeFigureOut">
              <a:rPr lang="en-US" smtClean="0"/>
              <a:t>4/6/2017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D8DFB0-960F-4AB6-BA01-D9EC5EF1B13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2743200" cy="853016"/>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2743200"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314700" y="2046817"/>
            <a:ext cx="2743200" cy="853016"/>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314700" y="2899833"/>
            <a:ext cx="2743200"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B25DF3-D7CE-4A17-833F-AA3ED229E72A}" type="datetimeFigureOut">
              <a:rPr lang="en-US" smtClean="0"/>
              <a:t>4/6/2017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D8DFB0-960F-4AB6-BA01-D9EC5EF1B13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B25DF3-D7CE-4A17-833F-AA3ED229E72A}" type="datetimeFigureOut">
              <a:rPr lang="en-US" smtClean="0"/>
              <a:t>4/6/2017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D8DFB0-960F-4AB6-BA01-D9EC5EF1B13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B25DF3-D7CE-4A17-833F-AA3ED229E72A}" type="datetimeFigureOut">
              <a:rPr lang="en-US" smtClean="0"/>
              <a:t>4/6/2017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D8DFB0-960F-4AB6-BA01-D9EC5EF1B13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8601" y="7327392"/>
            <a:ext cx="5829300" cy="79248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228600" y="8128000"/>
            <a:ext cx="5829301" cy="812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B25DF3-D7CE-4A17-833F-AA3ED229E72A}" type="datetimeFigureOut">
              <a:rPr lang="en-US" smtClean="0"/>
              <a:t>4/6/2017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D8DFB0-960F-4AB6-BA01-D9EC5EF1B137}" type="slidenum">
              <a:rPr lang="en-US" smtClean="0"/>
              <a:t>‹#›</a:t>
            </a:fld>
            <a:endParaRPr lang="en-US"/>
          </a:p>
        </p:txBody>
      </p:sp>
      <p:sp>
        <p:nvSpPr>
          <p:cNvPr id="9" name="Content Placeholder 8"/>
          <p:cNvSpPr>
            <a:spLocks noGrp="1"/>
          </p:cNvSpPr>
          <p:nvPr>
            <p:ph sz="quarter" idx="13"/>
          </p:nvPr>
        </p:nvSpPr>
        <p:spPr>
          <a:xfrm>
            <a:off x="228600" y="508000"/>
            <a:ext cx="5829300" cy="659045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314" y="7327037"/>
            <a:ext cx="5829300" cy="792835"/>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6343650" cy="731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26314" y="8128000"/>
            <a:ext cx="5829300" cy="816864"/>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AB25DF3-D7CE-4A17-833F-AA3ED229E72A}" type="datetimeFigureOut">
              <a:rPr lang="en-US" smtClean="0"/>
              <a:t>4/6/2017</a:t>
            </a:fld>
            <a:endParaRPr lang="en-US"/>
          </a:p>
        </p:txBody>
      </p:sp>
      <p:sp>
        <p:nvSpPr>
          <p:cNvPr id="9" name="Slide Number Placeholder 8"/>
          <p:cNvSpPr>
            <a:spLocks noGrp="1"/>
          </p:cNvSpPr>
          <p:nvPr>
            <p:ph type="sldNum" sz="quarter" idx="11"/>
          </p:nvPr>
        </p:nvSpPr>
        <p:spPr/>
        <p:txBody>
          <a:bodyPr/>
          <a:lstStyle/>
          <a:p>
            <a:fld id="{EED8DFB0-960F-4AB6-BA01-D9EC5EF1B137}"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5715000" cy="1524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42900" y="2133600"/>
            <a:ext cx="5715000" cy="6400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6343650" y="0"/>
            <a:ext cx="514350"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343650" y="7315200"/>
            <a:ext cx="514350"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6398841" y="7531947"/>
            <a:ext cx="411480" cy="52832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EED8DFB0-960F-4AB6-BA01-D9EC5EF1B137}" type="slidenum">
              <a:rPr lang="en-US" smtClean="0"/>
              <a:t>‹#›</a:t>
            </a:fld>
            <a:endParaRPr lang="en-US"/>
          </a:p>
        </p:txBody>
      </p:sp>
      <p:sp>
        <p:nvSpPr>
          <p:cNvPr id="5" name="Footer Placeholder 4"/>
          <p:cNvSpPr>
            <a:spLocks noGrp="1"/>
          </p:cNvSpPr>
          <p:nvPr>
            <p:ph type="ftr" sz="quarter" idx="3"/>
          </p:nvPr>
        </p:nvSpPr>
        <p:spPr>
          <a:xfrm rot="16200000">
            <a:off x="4999726" y="5505027"/>
            <a:ext cx="3156375" cy="27432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4952314" y="2301240"/>
            <a:ext cx="3251199" cy="274320"/>
          </a:xfrm>
          <a:prstGeom prst="rect">
            <a:avLst/>
          </a:prstGeom>
        </p:spPr>
        <p:txBody>
          <a:bodyPr vert="horz" lIns="91440" tIns="45720" rIns="91440" bIns="45720" rtlCol="0" anchor="ctr"/>
          <a:lstStyle>
            <a:lvl1pPr algn="l">
              <a:defRPr sz="1200">
                <a:solidFill>
                  <a:schemeClr val="bg2"/>
                </a:solidFill>
              </a:defRPr>
            </a:lvl1pPr>
          </a:lstStyle>
          <a:p>
            <a:fld id="{1AB25DF3-D7CE-4A17-833F-AA3ED229E72A}" type="datetimeFigureOut">
              <a:rPr lang="en-US" smtClean="0"/>
              <a:t>4/6/2017</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0227" y="1828800"/>
            <a:ext cx="5943600" cy="914401"/>
          </a:xfrm>
        </p:spPr>
        <p:txBody>
          <a:bodyPr/>
          <a:lstStyle/>
          <a:p>
            <a:pPr algn="ctr"/>
            <a:r>
              <a:rPr lang="en-US" sz="1600" dirty="0" smtClean="0">
                <a:latin typeface="Bodoni MT" panose="02070603080606020203" pitchFamily="18" charset="0"/>
                <a:cs typeface="Aharoni" panose="02010803020104030203" pitchFamily="2" charset="-79"/>
              </a:rPr>
              <a:t/>
            </a:r>
            <a:br>
              <a:rPr lang="en-US" sz="1600" dirty="0" smtClean="0">
                <a:latin typeface="Bodoni MT" panose="02070603080606020203" pitchFamily="18" charset="0"/>
                <a:cs typeface="Aharoni" panose="02010803020104030203" pitchFamily="2" charset="-79"/>
              </a:rPr>
            </a:br>
            <a:r>
              <a:rPr lang="en-US" sz="1600" dirty="0">
                <a:latin typeface="Bodoni MT" panose="02070603080606020203" pitchFamily="18" charset="0"/>
                <a:cs typeface="Aharoni" panose="02010803020104030203" pitchFamily="2" charset="-79"/>
              </a:rPr>
              <a:t/>
            </a:r>
            <a:br>
              <a:rPr lang="en-US" sz="1600" dirty="0">
                <a:latin typeface="Bodoni MT" panose="02070603080606020203" pitchFamily="18" charset="0"/>
                <a:cs typeface="Aharoni" panose="02010803020104030203" pitchFamily="2" charset="-79"/>
              </a:rPr>
            </a:br>
            <a:r>
              <a:rPr lang="en-US" sz="1800" dirty="0" smtClean="0">
                <a:latin typeface="Bodoni MT" panose="02070603080606020203" pitchFamily="18" charset="0"/>
                <a:cs typeface="Aharoni" panose="02010803020104030203" pitchFamily="2" charset="-79"/>
              </a:rPr>
              <a:t>Welcome  from the  DBHDS  Office of Human Rights!</a:t>
            </a:r>
            <a:br>
              <a:rPr lang="en-US" sz="1800" dirty="0" smtClean="0">
                <a:latin typeface="Bodoni MT" panose="02070603080606020203" pitchFamily="18" charset="0"/>
                <a:cs typeface="Aharoni" panose="02010803020104030203" pitchFamily="2" charset="-79"/>
              </a:rPr>
            </a:br>
            <a:r>
              <a:rPr lang="en-US" sz="1800" dirty="0" smtClean="0">
                <a:latin typeface="Bodoni MT" panose="02070603080606020203" pitchFamily="18" charset="0"/>
                <a:cs typeface="Aharoni" panose="02010803020104030203" pitchFamily="2" charset="-79"/>
              </a:rPr>
              <a:t/>
            </a:r>
            <a:br>
              <a:rPr lang="en-US" sz="1800" dirty="0" smtClean="0">
                <a:latin typeface="Bodoni MT" panose="02070603080606020203" pitchFamily="18" charset="0"/>
                <a:cs typeface="Aharoni" panose="02010803020104030203" pitchFamily="2" charset="-79"/>
              </a:rPr>
            </a:br>
            <a:r>
              <a:rPr lang="en-US" sz="1750" dirty="0" smtClean="0">
                <a:latin typeface="Bodoni MT" panose="02070603080606020203" pitchFamily="18" charset="0"/>
                <a:cs typeface="Aharoni" panose="02010803020104030203" pitchFamily="2" charset="-79"/>
              </a:rPr>
              <a:t>The  information below is provided to assist you with the development of Human Rights policies as required by 12 VAC 35-115 et seq.</a:t>
            </a:r>
            <a:r>
              <a:rPr lang="en-US" sz="1600" dirty="0" smtClean="0">
                <a:latin typeface="Bodoni MT" panose="02070603080606020203" pitchFamily="18" charset="0"/>
                <a:cs typeface="Aharoni" panose="02010803020104030203" pitchFamily="2" charset="-79"/>
              </a:rPr>
              <a:t/>
            </a:r>
            <a:br>
              <a:rPr lang="en-US" sz="1600" dirty="0" smtClean="0">
                <a:latin typeface="Bodoni MT" panose="02070603080606020203" pitchFamily="18" charset="0"/>
                <a:cs typeface="Aharoni" panose="02010803020104030203" pitchFamily="2" charset="-79"/>
              </a:rPr>
            </a:br>
            <a:r>
              <a:rPr lang="en-US" sz="1400" dirty="0" smtClean="0">
                <a:latin typeface="Bodoni MT" panose="02070603080606020203" pitchFamily="18" charset="0"/>
                <a:cs typeface="Aharoni" panose="02010803020104030203" pitchFamily="2" charset="-79"/>
              </a:rPr>
              <a:t/>
            </a:r>
            <a:br>
              <a:rPr lang="en-US" sz="1400" dirty="0" smtClean="0">
                <a:latin typeface="Bodoni MT" panose="02070603080606020203" pitchFamily="18" charset="0"/>
                <a:cs typeface="Aharoni" panose="02010803020104030203" pitchFamily="2" charset="-79"/>
              </a:rPr>
            </a:br>
            <a:r>
              <a:rPr lang="en-US" sz="1400" dirty="0" smtClean="0">
                <a:latin typeface="Bodoni MT" panose="02070603080606020203" pitchFamily="18" charset="0"/>
                <a:cs typeface="Aharoni" panose="02010803020104030203" pitchFamily="2" charset="-79"/>
              </a:rPr>
              <a:t/>
            </a:r>
            <a:br>
              <a:rPr lang="en-US" sz="1400" dirty="0" smtClean="0">
                <a:latin typeface="Bodoni MT" panose="02070603080606020203" pitchFamily="18" charset="0"/>
                <a:cs typeface="Aharoni" panose="02010803020104030203" pitchFamily="2" charset="-79"/>
              </a:rPr>
            </a:br>
            <a:endParaRPr lang="en-US" sz="1400" dirty="0">
              <a:latin typeface="Bodoni MT" panose="02070603080606020203" pitchFamily="18" charset="0"/>
              <a:cs typeface="Aharoni" panose="02010803020104030203" pitchFamily="2" charset="-79"/>
            </a:endParaRPr>
          </a:p>
        </p:txBody>
      </p:sp>
      <p:sp>
        <p:nvSpPr>
          <p:cNvPr id="6" name="TextBox 5"/>
          <p:cNvSpPr txBox="1"/>
          <p:nvPr/>
        </p:nvSpPr>
        <p:spPr>
          <a:xfrm rot="16200000">
            <a:off x="3592515" y="3911500"/>
            <a:ext cx="6093976" cy="369332"/>
          </a:xfrm>
          <a:prstGeom prst="rect">
            <a:avLst/>
          </a:prstGeom>
          <a:noFill/>
        </p:spPr>
        <p:txBody>
          <a:bodyPr vert="vert" wrap="square" rtlCol="0">
            <a:spAutoFit/>
          </a:bodyPr>
          <a:lstStyle/>
          <a:p>
            <a:pPr algn="ctr"/>
            <a:r>
              <a:rPr lang="en-US" sz="3200" dirty="0" smtClean="0">
                <a:solidFill>
                  <a:schemeClr val="bg1"/>
                </a:solidFill>
                <a:latin typeface="Algerian" panose="04020705040A02060702" pitchFamily="82" charset="0"/>
              </a:rPr>
              <a:t>HUMAN</a:t>
            </a:r>
          </a:p>
          <a:p>
            <a:pPr algn="ctr"/>
            <a:r>
              <a:rPr lang="en-US" sz="3200" dirty="0" smtClean="0">
                <a:solidFill>
                  <a:schemeClr val="bg1"/>
                </a:solidFill>
              </a:rPr>
              <a:t> </a:t>
            </a:r>
            <a:r>
              <a:rPr lang="en-US" sz="3200" dirty="0" smtClean="0">
                <a:solidFill>
                  <a:schemeClr val="bg1"/>
                </a:solidFill>
                <a:latin typeface="Algerian" panose="04020705040A02060702" pitchFamily="82" charset="0"/>
              </a:rPr>
              <a:t>RIGHTS</a:t>
            </a:r>
            <a:endParaRPr lang="en-US" sz="3200" dirty="0">
              <a:solidFill>
                <a:schemeClr val="bg1"/>
              </a:solidFill>
              <a:latin typeface="Algerian" panose="04020705040A02060702" pitchFamily="82" charset="0"/>
            </a:endParaRPr>
          </a:p>
        </p:txBody>
      </p:sp>
      <p:sp>
        <p:nvSpPr>
          <p:cNvPr id="7" name="TextBox 6"/>
          <p:cNvSpPr txBox="1"/>
          <p:nvPr/>
        </p:nvSpPr>
        <p:spPr>
          <a:xfrm>
            <a:off x="324897" y="2209800"/>
            <a:ext cx="5867400" cy="6340197"/>
          </a:xfrm>
          <a:prstGeom prst="rect">
            <a:avLst/>
          </a:prstGeom>
          <a:noFill/>
        </p:spPr>
        <p:txBody>
          <a:bodyPr wrap="square" rtlCol="0">
            <a:spAutoFit/>
          </a:bodyPr>
          <a:lstStyle/>
          <a:p>
            <a:r>
              <a:rPr lang="en-US" sz="1400" dirty="0" smtClean="0">
                <a:latin typeface="Bodoni MT" panose="02070603080606020203" pitchFamily="18" charset="0"/>
                <a:cs typeface="Aharoni" panose="02010803020104030203" pitchFamily="2" charset="-79"/>
              </a:rPr>
              <a:t>         		</a:t>
            </a:r>
            <a:r>
              <a:rPr lang="en-US" sz="1400" b="1" u="sng" dirty="0" smtClean="0">
                <a:latin typeface="Bodoni MT" panose="02070603080606020203" pitchFamily="18" charset="0"/>
                <a:cs typeface="Aharoni" panose="02010803020104030203" pitchFamily="2" charset="-79"/>
              </a:rPr>
              <a:t>Step 1: The Office of Licensing</a:t>
            </a:r>
          </a:p>
          <a:p>
            <a:endParaRPr lang="en-US" sz="1400" b="1" u="sng" dirty="0">
              <a:latin typeface="Bodoni MT" panose="02070603080606020203" pitchFamily="18" charset="0"/>
              <a:cs typeface="Aharoni" panose="02010803020104030203" pitchFamily="2" charset="-79"/>
            </a:endParaRPr>
          </a:p>
          <a:p>
            <a:r>
              <a:rPr lang="en-US" sz="1400" dirty="0" smtClean="0">
                <a:latin typeface="Bodoni MT" panose="02070603080606020203" pitchFamily="18" charset="0"/>
                <a:cs typeface="Aharoni" panose="02010803020104030203" pitchFamily="2" charset="-79"/>
              </a:rPr>
              <a:t>The DBHDS Office of Licensing will  notify you when it is time to contact Human Rights.  They will provide you with the Compliance Verification Form as well as a link to the current human rights regulations.</a:t>
            </a:r>
            <a:br>
              <a:rPr lang="en-US" sz="1400" dirty="0" smtClean="0">
                <a:latin typeface="Bodoni MT" panose="02070603080606020203" pitchFamily="18" charset="0"/>
                <a:cs typeface="Aharoni" panose="02010803020104030203" pitchFamily="2" charset="-79"/>
              </a:rPr>
            </a:br>
            <a:r>
              <a:rPr lang="en-US" sz="1400" dirty="0" smtClean="0">
                <a:latin typeface="Bodoni MT" panose="02070603080606020203" pitchFamily="18" charset="0"/>
                <a:cs typeface="Aharoni" panose="02010803020104030203" pitchFamily="2" charset="-79"/>
              </a:rPr>
              <a:t/>
            </a:r>
            <a:br>
              <a:rPr lang="en-US" sz="1400" dirty="0" smtClean="0">
                <a:latin typeface="Bodoni MT" panose="02070603080606020203" pitchFamily="18" charset="0"/>
                <a:cs typeface="Aharoni" panose="02010803020104030203" pitchFamily="2" charset="-79"/>
              </a:rPr>
            </a:br>
            <a:r>
              <a:rPr lang="en-US" sz="1400" dirty="0" smtClean="0">
                <a:latin typeface="Bodoni MT" panose="02070603080606020203" pitchFamily="18" charset="0"/>
                <a:cs typeface="Aharoni" panose="02010803020104030203" pitchFamily="2" charset="-79"/>
              </a:rPr>
              <a:t>		</a:t>
            </a:r>
            <a:r>
              <a:rPr lang="en-US" sz="1400" b="1" u="sng" dirty="0" smtClean="0">
                <a:latin typeface="Bodoni MT" panose="02070603080606020203" pitchFamily="18" charset="0"/>
                <a:cs typeface="Aharoni" panose="02010803020104030203" pitchFamily="2" charset="-79"/>
              </a:rPr>
              <a:t>Step 2:  The Provider</a:t>
            </a:r>
          </a:p>
          <a:p>
            <a:r>
              <a:rPr lang="en-US" sz="1400" dirty="0" smtClean="0">
                <a:latin typeface="Bodoni MT" panose="02070603080606020203" pitchFamily="18" charset="0"/>
                <a:cs typeface="Aharoni" panose="02010803020104030203" pitchFamily="2" charset="-79"/>
              </a:rPr>
              <a:t/>
            </a:r>
            <a:br>
              <a:rPr lang="en-US" sz="1400" dirty="0" smtClean="0">
                <a:latin typeface="Bodoni MT" panose="02070603080606020203" pitchFamily="18" charset="0"/>
                <a:cs typeface="Aharoni" panose="02010803020104030203" pitchFamily="2" charset="-79"/>
              </a:rPr>
            </a:br>
            <a:r>
              <a:rPr lang="en-US" sz="1400" dirty="0" smtClean="0">
                <a:latin typeface="Bodoni MT" panose="02070603080606020203" pitchFamily="18" charset="0"/>
                <a:cs typeface="Aharoni" panose="02010803020104030203" pitchFamily="2" charset="-79"/>
              </a:rPr>
              <a:t>The Provider must develop policies in accordance with the regulations.  When ready, the  Compliance Verification Form, as well as your complaint resolution policies ONLY are to be submitted to the Office of Human Rights, via email </a:t>
            </a:r>
            <a:r>
              <a:rPr lang="en-US" sz="1400" dirty="0">
                <a:latin typeface="Bodoni MT" panose="02070603080606020203" pitchFamily="18" charset="0"/>
                <a:cs typeface="Aharoni" panose="02010803020104030203" pitchFamily="2" charset="-79"/>
              </a:rPr>
              <a:t>to OHRpolicy@dbhds.virginia.gov or </a:t>
            </a:r>
            <a:r>
              <a:rPr lang="en-US" sz="1400" dirty="0" smtClean="0">
                <a:latin typeface="Bodoni MT" panose="02070603080606020203" pitchFamily="18" charset="0"/>
                <a:cs typeface="Aharoni" panose="02010803020104030203" pitchFamily="2" charset="-79"/>
              </a:rPr>
              <a:t>regular mail.</a:t>
            </a:r>
            <a:br>
              <a:rPr lang="en-US" sz="1400" dirty="0" smtClean="0">
                <a:latin typeface="Bodoni MT" panose="02070603080606020203" pitchFamily="18" charset="0"/>
                <a:cs typeface="Aharoni" panose="02010803020104030203" pitchFamily="2" charset="-79"/>
              </a:rPr>
            </a:br>
            <a:r>
              <a:rPr lang="en-US" sz="1400" dirty="0" smtClean="0">
                <a:latin typeface="Bodoni MT" panose="02070603080606020203" pitchFamily="18" charset="0"/>
                <a:cs typeface="Aharoni" panose="02010803020104030203" pitchFamily="2" charset="-79"/>
              </a:rPr>
              <a:t/>
            </a:r>
            <a:br>
              <a:rPr lang="en-US" sz="1400" dirty="0" smtClean="0">
                <a:latin typeface="Bodoni MT" panose="02070603080606020203" pitchFamily="18" charset="0"/>
                <a:cs typeface="Aharoni" panose="02010803020104030203" pitchFamily="2" charset="-79"/>
              </a:rPr>
            </a:br>
            <a:r>
              <a:rPr lang="en-US" sz="1400" dirty="0" smtClean="0">
                <a:latin typeface="Bodoni MT" panose="02070603080606020203" pitchFamily="18" charset="0"/>
                <a:cs typeface="Aharoni" panose="02010803020104030203" pitchFamily="2" charset="-79"/>
              </a:rPr>
              <a:t>		</a:t>
            </a:r>
            <a:r>
              <a:rPr lang="en-US" sz="1400" b="1" u="sng" dirty="0" smtClean="0">
                <a:latin typeface="Bodoni MT" panose="02070603080606020203" pitchFamily="18" charset="0"/>
                <a:cs typeface="Aharoni" panose="02010803020104030203" pitchFamily="2" charset="-79"/>
              </a:rPr>
              <a:t>Step 3: The Office of Human Rights</a:t>
            </a:r>
          </a:p>
          <a:p>
            <a:r>
              <a:rPr lang="en-US" sz="1400" dirty="0" smtClean="0">
                <a:latin typeface="Bodoni MT" panose="02070603080606020203" pitchFamily="18" charset="0"/>
                <a:cs typeface="Aharoni" panose="02010803020104030203" pitchFamily="2" charset="-79"/>
              </a:rPr>
              <a:t/>
            </a:r>
            <a:br>
              <a:rPr lang="en-US" sz="1400" dirty="0" smtClean="0">
                <a:latin typeface="Bodoni MT" panose="02070603080606020203" pitchFamily="18" charset="0"/>
                <a:cs typeface="Aharoni" panose="02010803020104030203" pitchFamily="2" charset="-79"/>
              </a:rPr>
            </a:br>
            <a:r>
              <a:rPr lang="en-US" sz="1400" dirty="0" smtClean="0">
                <a:latin typeface="Bodoni MT" panose="02070603080606020203" pitchFamily="18" charset="0"/>
                <a:cs typeface="Aharoni" panose="02010803020104030203" pitchFamily="2" charset="-79"/>
              </a:rPr>
              <a:t>Within  5 working days of receipt of this information the Office of Human Rights will notify you of the status of your complaint resolution policy.  If approved, you will be referred via email to your assigned advocate .  If not approved, guidance for compliance will be provided.</a:t>
            </a:r>
            <a:br>
              <a:rPr lang="en-US" sz="1400" dirty="0" smtClean="0">
                <a:latin typeface="Bodoni MT" panose="02070603080606020203" pitchFamily="18" charset="0"/>
                <a:cs typeface="Aharoni" panose="02010803020104030203" pitchFamily="2" charset="-79"/>
              </a:rPr>
            </a:br>
            <a:r>
              <a:rPr lang="en-US" sz="1400" dirty="0" smtClean="0">
                <a:latin typeface="Bodoni MT" panose="02070603080606020203" pitchFamily="18" charset="0"/>
                <a:cs typeface="Aharoni" panose="02010803020104030203" pitchFamily="2" charset="-79"/>
              </a:rPr>
              <a:t/>
            </a:r>
            <a:br>
              <a:rPr lang="en-US" sz="1400" dirty="0" smtClean="0">
                <a:latin typeface="Bodoni MT" panose="02070603080606020203" pitchFamily="18" charset="0"/>
                <a:cs typeface="Aharoni" panose="02010803020104030203" pitchFamily="2" charset="-79"/>
              </a:rPr>
            </a:br>
            <a:r>
              <a:rPr lang="en-US" sz="1400" dirty="0" smtClean="0">
                <a:latin typeface="Bodoni MT" panose="02070603080606020203" pitchFamily="18" charset="0"/>
                <a:cs typeface="Aharoni" panose="02010803020104030203" pitchFamily="2" charset="-79"/>
              </a:rPr>
              <a:t>		</a:t>
            </a:r>
            <a:r>
              <a:rPr lang="en-US" sz="1400" b="1" u="sng" dirty="0" smtClean="0">
                <a:latin typeface="Bodoni MT" panose="02070603080606020203" pitchFamily="18" charset="0"/>
                <a:cs typeface="Aharoni" panose="02010803020104030203" pitchFamily="2" charset="-79"/>
              </a:rPr>
              <a:t>Step 4: The Advocate</a:t>
            </a:r>
          </a:p>
          <a:p>
            <a:r>
              <a:rPr lang="en-US" sz="1400" dirty="0" smtClean="0">
                <a:latin typeface="Bodoni MT" panose="02070603080606020203" pitchFamily="18" charset="0"/>
                <a:cs typeface="Aharoni" panose="02010803020104030203" pitchFamily="2" charset="-79"/>
              </a:rPr>
              <a:t/>
            </a:r>
            <a:br>
              <a:rPr lang="en-US" sz="1400" dirty="0" smtClean="0">
                <a:latin typeface="Bodoni MT" panose="02070603080606020203" pitchFamily="18" charset="0"/>
                <a:cs typeface="Aharoni" panose="02010803020104030203" pitchFamily="2" charset="-79"/>
              </a:rPr>
            </a:br>
            <a:r>
              <a:rPr lang="en-US" sz="1400" dirty="0" smtClean="0">
                <a:latin typeface="Bodoni MT" panose="02070603080606020203" pitchFamily="18" charset="0"/>
                <a:cs typeface="Aharoni" panose="02010803020104030203" pitchFamily="2" charset="-79"/>
              </a:rPr>
              <a:t>Your advocate will  assign you to a Local Human Rights Committee (LHRC). He/she will schedule a visit to your program within 30 days of your initial license to </a:t>
            </a:r>
            <a:r>
              <a:rPr lang="en-US" sz="1400" smtClean="0">
                <a:latin typeface="Bodoni MT" panose="02070603080606020203" pitchFamily="18" charset="0"/>
                <a:cs typeface="Aharoni" panose="02010803020104030203" pitchFamily="2" charset="-79"/>
              </a:rPr>
              <a:t>review  all of your </a:t>
            </a:r>
            <a:r>
              <a:rPr lang="en-US" sz="1400" dirty="0" smtClean="0">
                <a:latin typeface="Bodoni MT" panose="02070603080606020203" pitchFamily="18" charset="0"/>
                <a:cs typeface="Aharoni" panose="02010803020104030203" pitchFamily="2" charset="-79"/>
              </a:rPr>
              <a:t>human rights policies for compliance and provide training on CHRIS reporting.</a:t>
            </a:r>
          </a:p>
          <a:p>
            <a:r>
              <a:rPr lang="en-US" sz="1400" dirty="0">
                <a:latin typeface="Bodoni MT" panose="02070603080606020203" pitchFamily="18" charset="0"/>
                <a:cs typeface="Aharoni" panose="02010803020104030203" pitchFamily="2" charset="-79"/>
              </a:rPr>
              <a:t>	</a:t>
            </a:r>
            <a:endParaRPr lang="en-US" sz="1400" dirty="0" smtClean="0">
              <a:latin typeface="Bodoni MT" panose="02070603080606020203" pitchFamily="18" charset="0"/>
              <a:cs typeface="Aharoni" panose="02010803020104030203" pitchFamily="2" charset="-79"/>
            </a:endParaRPr>
          </a:p>
          <a:p>
            <a:r>
              <a:rPr lang="en-US" sz="1400" dirty="0" smtClean="0">
                <a:latin typeface="Bodoni MT" panose="02070603080606020203" pitchFamily="18" charset="0"/>
                <a:cs typeface="Aharoni" panose="02010803020104030203" pitchFamily="2" charset="-79"/>
              </a:rPr>
              <a:t>For additional information please email the Office of Human Rights at      </a:t>
            </a:r>
          </a:p>
          <a:p>
            <a:r>
              <a:rPr lang="en-US" sz="1400" dirty="0">
                <a:latin typeface="Bodoni MT" panose="02070603080606020203" pitchFamily="18" charset="0"/>
                <a:cs typeface="Aharoni" panose="02010803020104030203" pitchFamily="2" charset="-79"/>
              </a:rPr>
              <a:t> </a:t>
            </a:r>
            <a:r>
              <a:rPr lang="en-US" sz="1400" dirty="0" smtClean="0">
                <a:latin typeface="Bodoni MT" panose="02070603080606020203" pitchFamily="18" charset="0"/>
                <a:cs typeface="Aharoni" panose="02010803020104030203" pitchFamily="2" charset="-79"/>
              </a:rPr>
              <a:t>                                      OHRpolicy@dbhds.virginia.gov</a:t>
            </a:r>
            <a:endParaRPr lang="en-US" sz="1400" dirty="0"/>
          </a:p>
        </p:txBody>
      </p:sp>
    </p:spTree>
    <p:extLst>
      <p:ext uri="{BB962C8B-B14F-4D97-AF65-F5344CB8AC3E}">
        <p14:creationId xmlns:p14="http://schemas.microsoft.com/office/powerpoint/2010/main" val="34872610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126</TotalTime>
  <Words>4</Words>
  <Application>Microsoft Office PowerPoint</Application>
  <PresentationFormat>On-screen Show (4:3)</PresentationFormat>
  <Paragraphs>12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Adjacency</vt:lpstr>
      <vt:lpstr>  Welcome  from the  DBHDS  Office of Human Rights!  The  information below is provided to assist you with the development of Human Rights policies as required by 12 VAC 35-115 et seq.   </vt:lpstr>
    </vt:vector>
  </TitlesOfParts>
  <Company>Virginia IT Infrastructure Partnership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from the  DBHDS  Office of Human Rights!  The  information below is provided to assist you with the development of Human Rights polices  as required by 12 VAC 35-115 et seq.</dc:title>
  <dc:creator>gwp99156</dc:creator>
  <cp:lastModifiedBy>gwp99156</cp:lastModifiedBy>
  <cp:revision>9</cp:revision>
  <cp:lastPrinted>2017-02-09T14:47:10Z</cp:lastPrinted>
  <dcterms:created xsi:type="dcterms:W3CDTF">2016-09-22T14:39:11Z</dcterms:created>
  <dcterms:modified xsi:type="dcterms:W3CDTF">2017-04-06T12:02:25Z</dcterms:modified>
</cp:coreProperties>
</file>