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323" r:id="rId3"/>
    <p:sldId id="324" r:id="rId4"/>
    <p:sldId id="258" r:id="rId5"/>
    <p:sldId id="259" r:id="rId6"/>
    <p:sldId id="328" r:id="rId7"/>
    <p:sldId id="269" r:id="rId8"/>
    <p:sldId id="329" r:id="rId9"/>
    <p:sldId id="297" r:id="rId10"/>
    <p:sldId id="260" r:id="rId11"/>
    <p:sldId id="302" r:id="rId12"/>
    <p:sldId id="261" r:id="rId13"/>
    <p:sldId id="290" r:id="rId14"/>
    <p:sldId id="271" r:id="rId15"/>
    <p:sldId id="279" r:id="rId16"/>
    <p:sldId id="280" r:id="rId17"/>
    <p:sldId id="303" r:id="rId18"/>
    <p:sldId id="304" r:id="rId19"/>
    <p:sldId id="306" r:id="rId20"/>
    <p:sldId id="305" r:id="rId21"/>
    <p:sldId id="307" r:id="rId22"/>
    <p:sldId id="308" r:id="rId23"/>
    <p:sldId id="325" r:id="rId24"/>
    <p:sldId id="309" r:id="rId25"/>
    <p:sldId id="311" r:id="rId26"/>
    <p:sldId id="312" r:id="rId27"/>
    <p:sldId id="316" r:id="rId28"/>
    <p:sldId id="319" r:id="rId29"/>
    <p:sldId id="270" r:id="rId30"/>
    <p:sldId id="262" r:id="rId31"/>
    <p:sldId id="272" r:id="rId32"/>
    <p:sldId id="291" r:id="rId33"/>
    <p:sldId id="273" r:id="rId34"/>
    <p:sldId id="293" r:id="rId35"/>
    <p:sldId id="276" r:id="rId36"/>
    <p:sldId id="315" r:id="rId37"/>
    <p:sldId id="321" r:id="rId38"/>
    <p:sldId id="277" r:id="rId39"/>
    <p:sldId id="263" r:id="rId40"/>
    <p:sldId id="313" r:id="rId41"/>
    <p:sldId id="314" r:id="rId42"/>
    <p:sldId id="294" r:id="rId43"/>
    <p:sldId id="317" r:id="rId44"/>
    <p:sldId id="281" r:id="rId45"/>
    <p:sldId id="300" r:id="rId46"/>
    <p:sldId id="288" r:id="rId47"/>
    <p:sldId id="296" r:id="rId48"/>
    <p:sldId id="295" r:id="rId49"/>
    <p:sldId id="275" r:id="rId50"/>
    <p:sldId id="265" r:id="rId51"/>
    <p:sldId id="266" r:id="rId52"/>
    <p:sldId id="326" r:id="rId53"/>
    <p:sldId id="299" r:id="rId54"/>
    <p:sldId id="298" r:id="rId55"/>
    <p:sldId id="327" r:id="rId56"/>
    <p:sldId id="33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31"/>
    <a:srgbClr val="38954D"/>
    <a:srgbClr val="53DF75"/>
    <a:srgbClr val="C535B4"/>
    <a:srgbClr val="0090BA"/>
    <a:srgbClr val="B80021"/>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10" d="100"/>
          <a:sy n="110" d="100"/>
        </p:scale>
        <p:origin x="6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3081D-C7AA-A74B-898A-8A06439CDF88}"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C158394B-6678-694A-AE7D-97A47B46795D}">
      <dgm:prSet phldrT="[Text]"/>
      <dgm:spPr/>
      <dgm:t>
        <a:bodyPr/>
        <a:lstStyle/>
        <a:p>
          <a:r>
            <a:rPr lang="en-US" b="1" dirty="0"/>
            <a:t>Leadership </a:t>
          </a:r>
        </a:p>
      </dgm:t>
    </dgm:pt>
    <dgm:pt modelId="{3BE1A6E3-7AD8-DF43-8030-DD38385BB82F}" type="parTrans" cxnId="{8F3625E5-66F0-0C4B-8DC2-5A7EB0503620}">
      <dgm:prSet/>
      <dgm:spPr/>
      <dgm:t>
        <a:bodyPr/>
        <a:lstStyle/>
        <a:p>
          <a:endParaRPr lang="en-US"/>
        </a:p>
      </dgm:t>
    </dgm:pt>
    <dgm:pt modelId="{D63381CE-7523-CF48-84F5-4C81A1B154BD}" type="sibTrans" cxnId="{8F3625E5-66F0-0C4B-8DC2-5A7EB0503620}">
      <dgm:prSet/>
      <dgm:spPr/>
      <dgm:t>
        <a:bodyPr/>
        <a:lstStyle/>
        <a:p>
          <a:endParaRPr lang="en-US"/>
        </a:p>
      </dgm:t>
    </dgm:pt>
    <dgm:pt modelId="{4287048F-A6F0-FC40-A376-AD4731337CBD}">
      <dgm:prSet phldrT="[Text]"/>
      <dgm:spPr/>
      <dgm:t>
        <a:bodyPr/>
        <a:lstStyle/>
        <a:p>
          <a:r>
            <a:rPr lang="en-US" b="1" dirty="0"/>
            <a:t>Project Scope</a:t>
          </a:r>
        </a:p>
      </dgm:t>
    </dgm:pt>
    <dgm:pt modelId="{1EB0FF28-FDF0-7940-942C-933A7D36DCF3}" type="parTrans" cxnId="{2540C92D-D2EE-C14A-8073-2111E4EDB186}">
      <dgm:prSet/>
      <dgm:spPr/>
      <dgm:t>
        <a:bodyPr/>
        <a:lstStyle/>
        <a:p>
          <a:endParaRPr lang="en-US"/>
        </a:p>
      </dgm:t>
    </dgm:pt>
    <dgm:pt modelId="{570406A5-AC58-4047-B43E-F4AF5B24ADFB}" type="sibTrans" cxnId="{2540C92D-D2EE-C14A-8073-2111E4EDB186}">
      <dgm:prSet/>
      <dgm:spPr/>
      <dgm:t>
        <a:bodyPr/>
        <a:lstStyle/>
        <a:p>
          <a:endParaRPr lang="en-US"/>
        </a:p>
      </dgm:t>
    </dgm:pt>
    <dgm:pt modelId="{357D60FC-FC93-D04C-AB97-F844ABA32C8C}">
      <dgm:prSet phldrT="[Text]"/>
      <dgm:spPr/>
      <dgm:t>
        <a:bodyPr/>
        <a:lstStyle/>
        <a:p>
          <a:r>
            <a:rPr lang="en-US" b="1" dirty="0"/>
            <a:t>Risks</a:t>
          </a:r>
        </a:p>
      </dgm:t>
    </dgm:pt>
    <dgm:pt modelId="{4F52BE28-C191-264C-B6D3-789A26CC3F5D}" type="parTrans" cxnId="{FF81E435-D791-9A42-8073-521FAE778D14}">
      <dgm:prSet/>
      <dgm:spPr/>
      <dgm:t>
        <a:bodyPr/>
        <a:lstStyle/>
        <a:p>
          <a:endParaRPr lang="en-US"/>
        </a:p>
      </dgm:t>
    </dgm:pt>
    <dgm:pt modelId="{9168956D-AB3F-5740-92FA-B1CAAC6807ED}" type="sibTrans" cxnId="{FF81E435-D791-9A42-8073-521FAE778D14}">
      <dgm:prSet/>
      <dgm:spPr/>
      <dgm:t>
        <a:bodyPr/>
        <a:lstStyle/>
        <a:p>
          <a:endParaRPr lang="en-US"/>
        </a:p>
      </dgm:t>
    </dgm:pt>
    <dgm:pt modelId="{43307594-CA65-6A4D-BD17-58887468693D}">
      <dgm:prSet phldrT="[Text]"/>
      <dgm:spPr/>
      <dgm:t>
        <a:bodyPr/>
        <a:lstStyle/>
        <a:p>
          <a:r>
            <a:rPr lang="en-US" b="1" dirty="0"/>
            <a:t>Roles and Responsibility</a:t>
          </a:r>
        </a:p>
      </dgm:t>
    </dgm:pt>
    <dgm:pt modelId="{189C58C3-6156-2348-931B-AB32D3FD5736}" type="parTrans" cxnId="{08810158-1321-A642-9AB9-D3FAF99C0D6C}">
      <dgm:prSet/>
      <dgm:spPr/>
      <dgm:t>
        <a:bodyPr/>
        <a:lstStyle/>
        <a:p>
          <a:endParaRPr lang="en-US"/>
        </a:p>
      </dgm:t>
    </dgm:pt>
    <dgm:pt modelId="{7ED8D406-DE9E-CA44-8715-591895794A21}" type="sibTrans" cxnId="{08810158-1321-A642-9AB9-D3FAF99C0D6C}">
      <dgm:prSet/>
      <dgm:spPr/>
      <dgm:t>
        <a:bodyPr/>
        <a:lstStyle/>
        <a:p>
          <a:endParaRPr lang="en-US"/>
        </a:p>
      </dgm:t>
    </dgm:pt>
    <dgm:pt modelId="{AB8D680E-E079-024D-A72A-1F0BC9027AA6}">
      <dgm:prSet phldrT="[Text]"/>
      <dgm:spPr/>
      <dgm:t>
        <a:bodyPr/>
        <a:lstStyle/>
        <a:p>
          <a:r>
            <a:rPr lang="en-US" b="1" dirty="0"/>
            <a:t>Considerations for Multiple Site Implementation</a:t>
          </a:r>
        </a:p>
      </dgm:t>
    </dgm:pt>
    <dgm:pt modelId="{A07D73B2-EBF6-9A4A-9753-2B0280202FDE}" type="parTrans" cxnId="{F1F867FF-1A30-B648-B456-690DDFBB6767}">
      <dgm:prSet/>
      <dgm:spPr/>
      <dgm:t>
        <a:bodyPr/>
        <a:lstStyle/>
        <a:p>
          <a:endParaRPr lang="en-US"/>
        </a:p>
      </dgm:t>
    </dgm:pt>
    <dgm:pt modelId="{71CB33BB-E0BB-AD44-AD8C-D707618BFC9C}" type="sibTrans" cxnId="{F1F867FF-1A30-B648-B456-690DDFBB6767}">
      <dgm:prSet/>
      <dgm:spPr/>
      <dgm:t>
        <a:bodyPr/>
        <a:lstStyle/>
        <a:p>
          <a:endParaRPr lang="en-US"/>
        </a:p>
      </dgm:t>
    </dgm:pt>
    <dgm:pt modelId="{A278DD28-EA60-724B-8895-8A9EF9BF6C54}" type="pres">
      <dgm:prSet presAssocID="{D943081D-C7AA-A74B-898A-8A06439CDF88}" presName="Name0" presStyleCnt="0">
        <dgm:presLayoutVars>
          <dgm:dir/>
          <dgm:resizeHandles val="exact"/>
        </dgm:presLayoutVars>
      </dgm:prSet>
      <dgm:spPr/>
    </dgm:pt>
    <dgm:pt modelId="{D6021B12-2860-1B4D-9C84-D7F7D27CC0DA}" type="pres">
      <dgm:prSet presAssocID="{C158394B-6678-694A-AE7D-97A47B46795D}" presName="Name5" presStyleLbl="vennNode1" presStyleIdx="0" presStyleCnt="5">
        <dgm:presLayoutVars>
          <dgm:bulletEnabled val="1"/>
        </dgm:presLayoutVars>
      </dgm:prSet>
      <dgm:spPr/>
    </dgm:pt>
    <dgm:pt modelId="{EC0F275C-A862-7345-8B94-E7768CF05970}" type="pres">
      <dgm:prSet presAssocID="{D63381CE-7523-CF48-84F5-4C81A1B154BD}" presName="space" presStyleCnt="0"/>
      <dgm:spPr/>
    </dgm:pt>
    <dgm:pt modelId="{092F812B-5A8A-D847-B88C-A931D26C7F14}" type="pres">
      <dgm:prSet presAssocID="{4287048F-A6F0-FC40-A376-AD4731337CBD}" presName="Name5" presStyleLbl="vennNode1" presStyleIdx="1" presStyleCnt="5">
        <dgm:presLayoutVars>
          <dgm:bulletEnabled val="1"/>
        </dgm:presLayoutVars>
      </dgm:prSet>
      <dgm:spPr/>
    </dgm:pt>
    <dgm:pt modelId="{EAA054EF-1BDA-6C4B-9845-53BEB5AA1980}" type="pres">
      <dgm:prSet presAssocID="{570406A5-AC58-4047-B43E-F4AF5B24ADFB}" presName="space" presStyleCnt="0"/>
      <dgm:spPr/>
    </dgm:pt>
    <dgm:pt modelId="{FFFFD042-A058-314C-B390-C5BC84A110B0}" type="pres">
      <dgm:prSet presAssocID="{357D60FC-FC93-D04C-AB97-F844ABA32C8C}" presName="Name5" presStyleLbl="vennNode1" presStyleIdx="2" presStyleCnt="5">
        <dgm:presLayoutVars>
          <dgm:bulletEnabled val="1"/>
        </dgm:presLayoutVars>
      </dgm:prSet>
      <dgm:spPr/>
    </dgm:pt>
    <dgm:pt modelId="{1FBD9D6C-42B9-B047-ACE5-4484C0C5E36F}" type="pres">
      <dgm:prSet presAssocID="{9168956D-AB3F-5740-92FA-B1CAAC6807ED}" presName="space" presStyleCnt="0"/>
      <dgm:spPr/>
    </dgm:pt>
    <dgm:pt modelId="{654F1B7B-4B92-B246-9B54-08DD279EE719}" type="pres">
      <dgm:prSet presAssocID="{43307594-CA65-6A4D-BD17-58887468693D}" presName="Name5" presStyleLbl="vennNode1" presStyleIdx="3" presStyleCnt="5">
        <dgm:presLayoutVars>
          <dgm:bulletEnabled val="1"/>
        </dgm:presLayoutVars>
      </dgm:prSet>
      <dgm:spPr/>
    </dgm:pt>
    <dgm:pt modelId="{9DB66071-D426-9843-A867-B844ACCBF237}" type="pres">
      <dgm:prSet presAssocID="{7ED8D406-DE9E-CA44-8715-591895794A21}" presName="space" presStyleCnt="0"/>
      <dgm:spPr/>
    </dgm:pt>
    <dgm:pt modelId="{DB6329FA-6405-BF4F-9EF0-6210A8CA46A0}" type="pres">
      <dgm:prSet presAssocID="{AB8D680E-E079-024D-A72A-1F0BC9027AA6}" presName="Name5" presStyleLbl="vennNode1" presStyleIdx="4" presStyleCnt="5">
        <dgm:presLayoutVars>
          <dgm:bulletEnabled val="1"/>
        </dgm:presLayoutVars>
      </dgm:prSet>
      <dgm:spPr/>
    </dgm:pt>
  </dgm:ptLst>
  <dgm:cxnLst>
    <dgm:cxn modelId="{BB32C71C-99A7-2946-9B77-791600C9786C}" type="presOf" srcId="{43307594-CA65-6A4D-BD17-58887468693D}" destId="{654F1B7B-4B92-B246-9B54-08DD279EE719}" srcOrd="0" destOrd="0" presId="urn:microsoft.com/office/officeart/2005/8/layout/venn3"/>
    <dgm:cxn modelId="{2540C92D-D2EE-C14A-8073-2111E4EDB186}" srcId="{D943081D-C7AA-A74B-898A-8A06439CDF88}" destId="{4287048F-A6F0-FC40-A376-AD4731337CBD}" srcOrd="1" destOrd="0" parTransId="{1EB0FF28-FDF0-7940-942C-933A7D36DCF3}" sibTransId="{570406A5-AC58-4047-B43E-F4AF5B24ADFB}"/>
    <dgm:cxn modelId="{A0CA542E-C255-904F-B095-EFCF1AD6B17E}" type="presOf" srcId="{AB8D680E-E079-024D-A72A-1F0BC9027AA6}" destId="{DB6329FA-6405-BF4F-9EF0-6210A8CA46A0}" srcOrd="0" destOrd="0" presId="urn:microsoft.com/office/officeart/2005/8/layout/venn3"/>
    <dgm:cxn modelId="{FF81E435-D791-9A42-8073-521FAE778D14}" srcId="{D943081D-C7AA-A74B-898A-8A06439CDF88}" destId="{357D60FC-FC93-D04C-AB97-F844ABA32C8C}" srcOrd="2" destOrd="0" parTransId="{4F52BE28-C191-264C-B6D3-789A26CC3F5D}" sibTransId="{9168956D-AB3F-5740-92FA-B1CAAC6807ED}"/>
    <dgm:cxn modelId="{A2231D45-7161-6647-AD3D-D8801D26A975}" type="presOf" srcId="{C158394B-6678-694A-AE7D-97A47B46795D}" destId="{D6021B12-2860-1B4D-9C84-D7F7D27CC0DA}" srcOrd="0" destOrd="0" presId="urn:microsoft.com/office/officeart/2005/8/layout/venn3"/>
    <dgm:cxn modelId="{600FCF4C-F451-E64C-87AB-C138AFE8332B}" type="presOf" srcId="{4287048F-A6F0-FC40-A376-AD4731337CBD}" destId="{092F812B-5A8A-D847-B88C-A931D26C7F14}" srcOrd="0" destOrd="0" presId="urn:microsoft.com/office/officeart/2005/8/layout/venn3"/>
    <dgm:cxn modelId="{08810158-1321-A642-9AB9-D3FAF99C0D6C}" srcId="{D943081D-C7AA-A74B-898A-8A06439CDF88}" destId="{43307594-CA65-6A4D-BD17-58887468693D}" srcOrd="3" destOrd="0" parTransId="{189C58C3-6156-2348-931B-AB32D3FD5736}" sibTransId="{7ED8D406-DE9E-CA44-8715-591895794A21}"/>
    <dgm:cxn modelId="{955DB694-1EC6-E94A-B25F-45206E135015}" type="presOf" srcId="{357D60FC-FC93-D04C-AB97-F844ABA32C8C}" destId="{FFFFD042-A058-314C-B390-C5BC84A110B0}" srcOrd="0" destOrd="0" presId="urn:microsoft.com/office/officeart/2005/8/layout/venn3"/>
    <dgm:cxn modelId="{8F3625E5-66F0-0C4B-8DC2-5A7EB0503620}" srcId="{D943081D-C7AA-A74B-898A-8A06439CDF88}" destId="{C158394B-6678-694A-AE7D-97A47B46795D}" srcOrd="0" destOrd="0" parTransId="{3BE1A6E3-7AD8-DF43-8030-DD38385BB82F}" sibTransId="{D63381CE-7523-CF48-84F5-4C81A1B154BD}"/>
    <dgm:cxn modelId="{9BBE15E7-3B0C-9C4A-BCDB-6B01570D4BE4}" type="presOf" srcId="{D943081D-C7AA-A74B-898A-8A06439CDF88}" destId="{A278DD28-EA60-724B-8895-8A9EF9BF6C54}" srcOrd="0" destOrd="0" presId="urn:microsoft.com/office/officeart/2005/8/layout/venn3"/>
    <dgm:cxn modelId="{F1F867FF-1A30-B648-B456-690DDFBB6767}" srcId="{D943081D-C7AA-A74B-898A-8A06439CDF88}" destId="{AB8D680E-E079-024D-A72A-1F0BC9027AA6}" srcOrd="4" destOrd="0" parTransId="{A07D73B2-EBF6-9A4A-9753-2B0280202FDE}" sibTransId="{71CB33BB-E0BB-AD44-AD8C-D707618BFC9C}"/>
    <dgm:cxn modelId="{A26AA2FF-8DFC-4E40-985B-10C81F202618}" type="presParOf" srcId="{A278DD28-EA60-724B-8895-8A9EF9BF6C54}" destId="{D6021B12-2860-1B4D-9C84-D7F7D27CC0DA}" srcOrd="0" destOrd="0" presId="urn:microsoft.com/office/officeart/2005/8/layout/venn3"/>
    <dgm:cxn modelId="{92DD775D-EDC9-DC48-BF22-490C2409C487}" type="presParOf" srcId="{A278DD28-EA60-724B-8895-8A9EF9BF6C54}" destId="{EC0F275C-A862-7345-8B94-E7768CF05970}" srcOrd="1" destOrd="0" presId="urn:microsoft.com/office/officeart/2005/8/layout/venn3"/>
    <dgm:cxn modelId="{55AA19D8-1986-2A42-AC48-0CEFF058B7D5}" type="presParOf" srcId="{A278DD28-EA60-724B-8895-8A9EF9BF6C54}" destId="{092F812B-5A8A-D847-B88C-A931D26C7F14}" srcOrd="2" destOrd="0" presId="urn:microsoft.com/office/officeart/2005/8/layout/venn3"/>
    <dgm:cxn modelId="{067D6BE6-8BEE-CD49-A07C-E4E04290695E}" type="presParOf" srcId="{A278DD28-EA60-724B-8895-8A9EF9BF6C54}" destId="{EAA054EF-1BDA-6C4B-9845-53BEB5AA1980}" srcOrd="3" destOrd="0" presId="urn:microsoft.com/office/officeart/2005/8/layout/venn3"/>
    <dgm:cxn modelId="{41CEB07F-0BCC-DF40-AC8A-D7BE54A920B4}" type="presParOf" srcId="{A278DD28-EA60-724B-8895-8A9EF9BF6C54}" destId="{FFFFD042-A058-314C-B390-C5BC84A110B0}" srcOrd="4" destOrd="0" presId="urn:microsoft.com/office/officeart/2005/8/layout/venn3"/>
    <dgm:cxn modelId="{CDD40AAB-D89D-BD4A-965E-2C855239F694}" type="presParOf" srcId="{A278DD28-EA60-724B-8895-8A9EF9BF6C54}" destId="{1FBD9D6C-42B9-B047-ACE5-4484C0C5E36F}" srcOrd="5" destOrd="0" presId="urn:microsoft.com/office/officeart/2005/8/layout/venn3"/>
    <dgm:cxn modelId="{A231AF9B-D0E8-0245-AE4D-4015F01EB24C}" type="presParOf" srcId="{A278DD28-EA60-724B-8895-8A9EF9BF6C54}" destId="{654F1B7B-4B92-B246-9B54-08DD279EE719}" srcOrd="6" destOrd="0" presId="urn:microsoft.com/office/officeart/2005/8/layout/venn3"/>
    <dgm:cxn modelId="{C45FC180-F11D-5E4E-8E3E-03AFCE0B01FE}" type="presParOf" srcId="{A278DD28-EA60-724B-8895-8A9EF9BF6C54}" destId="{9DB66071-D426-9843-A867-B844ACCBF237}" srcOrd="7" destOrd="0" presId="urn:microsoft.com/office/officeart/2005/8/layout/venn3"/>
    <dgm:cxn modelId="{8CB4D6B3-7EA3-3541-95E3-168FD12BB991}" type="presParOf" srcId="{A278DD28-EA60-724B-8895-8A9EF9BF6C54}" destId="{DB6329FA-6405-BF4F-9EF0-6210A8CA46A0}"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A7941-3D6D-DB4B-B452-61DF4609795E}"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E69216CF-570F-8840-BB64-22D36C9A6580}">
      <dgm:prSet phldrT="[Text]"/>
      <dgm:spPr>
        <a:solidFill>
          <a:srgbClr val="002060"/>
        </a:solidFill>
      </dgm:spPr>
      <dgm:t>
        <a:bodyPr/>
        <a:lstStyle/>
        <a:p>
          <a:r>
            <a:rPr lang="en-US" b="1" dirty="0"/>
            <a:t>Polycentric Governance</a:t>
          </a:r>
        </a:p>
      </dgm:t>
    </dgm:pt>
    <dgm:pt modelId="{AE86C888-0B00-034C-81C6-BA68E2F205CB}" type="parTrans" cxnId="{69C41DEA-A0B6-464E-B15D-B8F91D59CCCC}">
      <dgm:prSet/>
      <dgm:spPr/>
      <dgm:t>
        <a:bodyPr/>
        <a:lstStyle/>
        <a:p>
          <a:endParaRPr lang="en-US" b="1"/>
        </a:p>
      </dgm:t>
    </dgm:pt>
    <dgm:pt modelId="{3DF9B2CD-2B6B-CE4A-B3E0-62EBC5B1C61D}" type="sibTrans" cxnId="{69C41DEA-A0B6-464E-B15D-B8F91D59CCCC}">
      <dgm:prSet/>
      <dgm:spPr/>
      <dgm:t>
        <a:bodyPr/>
        <a:lstStyle/>
        <a:p>
          <a:endParaRPr lang="en-US" b="1"/>
        </a:p>
      </dgm:t>
    </dgm:pt>
    <dgm:pt modelId="{C822C76D-70D5-5448-88DB-789025552DC1}">
      <dgm:prSet phldrT="[Text]"/>
      <dgm:spPr>
        <a:solidFill>
          <a:srgbClr val="FFB331"/>
        </a:solidFill>
      </dgm:spPr>
      <dgm:t>
        <a:bodyPr/>
        <a:lstStyle/>
        <a:p>
          <a:r>
            <a:rPr lang="en-US" b="1" dirty="0"/>
            <a:t>Federal Agencies </a:t>
          </a:r>
        </a:p>
      </dgm:t>
    </dgm:pt>
    <dgm:pt modelId="{3CFBB6E6-6A3F-F942-AFD2-CCAF1A83FBAE}" type="parTrans" cxnId="{A65EC57E-4520-FE4E-B0D9-5AC45642B8D7}">
      <dgm:prSet/>
      <dgm:spPr>
        <a:solidFill>
          <a:srgbClr val="FFB331"/>
        </a:solidFill>
      </dgm:spPr>
      <dgm:t>
        <a:bodyPr/>
        <a:lstStyle/>
        <a:p>
          <a:endParaRPr lang="en-US" b="1" dirty="0"/>
        </a:p>
      </dgm:t>
    </dgm:pt>
    <dgm:pt modelId="{2CE9FDA8-657A-C843-A622-455197AC7160}" type="sibTrans" cxnId="{A65EC57E-4520-FE4E-B0D9-5AC45642B8D7}">
      <dgm:prSet/>
      <dgm:spPr/>
      <dgm:t>
        <a:bodyPr/>
        <a:lstStyle/>
        <a:p>
          <a:endParaRPr lang="en-US" b="1"/>
        </a:p>
      </dgm:t>
    </dgm:pt>
    <dgm:pt modelId="{5C5AA4EF-94C8-5F42-A2CE-6F58CB428762}">
      <dgm:prSet phldrT="[Text]"/>
      <dgm:spPr>
        <a:solidFill>
          <a:schemeClr val="accent1">
            <a:lumMod val="75000"/>
          </a:schemeClr>
        </a:solidFill>
      </dgm:spPr>
      <dgm:t>
        <a:bodyPr/>
        <a:lstStyle/>
        <a:p>
          <a:r>
            <a:rPr lang="en-US" b="1" dirty="0"/>
            <a:t>States and Cities</a:t>
          </a:r>
        </a:p>
      </dgm:t>
    </dgm:pt>
    <dgm:pt modelId="{09A2745E-9429-F142-8532-3646741638BD}" type="parTrans" cxnId="{092A5697-747A-3E45-B617-F687E9E07239}">
      <dgm:prSet/>
      <dgm:spPr>
        <a:solidFill>
          <a:schemeClr val="accent1">
            <a:lumMod val="75000"/>
          </a:schemeClr>
        </a:solidFill>
      </dgm:spPr>
      <dgm:t>
        <a:bodyPr/>
        <a:lstStyle/>
        <a:p>
          <a:endParaRPr lang="en-US" b="1" dirty="0"/>
        </a:p>
      </dgm:t>
    </dgm:pt>
    <dgm:pt modelId="{2A1F9149-1CB0-EB47-82D8-FEAF92A51D7A}" type="sibTrans" cxnId="{092A5697-747A-3E45-B617-F687E9E07239}">
      <dgm:prSet/>
      <dgm:spPr/>
      <dgm:t>
        <a:bodyPr/>
        <a:lstStyle/>
        <a:p>
          <a:endParaRPr lang="en-US" b="1"/>
        </a:p>
      </dgm:t>
    </dgm:pt>
    <dgm:pt modelId="{3465CD9A-B114-1249-AB29-A43566F0D2C4}">
      <dgm:prSet phldrT="[Text]"/>
      <dgm:spPr>
        <a:solidFill>
          <a:srgbClr val="B80021"/>
        </a:solidFill>
      </dgm:spPr>
      <dgm:t>
        <a:bodyPr/>
        <a:lstStyle/>
        <a:p>
          <a:r>
            <a:rPr lang="en-US" b="1" dirty="0"/>
            <a:t>Citizens</a:t>
          </a:r>
        </a:p>
      </dgm:t>
    </dgm:pt>
    <dgm:pt modelId="{BD483579-CA59-D346-A2DC-4DB5AB43B3F6}" type="parTrans" cxnId="{6854323B-67D1-B743-A525-4F9F20D1E0CF}">
      <dgm:prSet/>
      <dgm:spPr>
        <a:solidFill>
          <a:srgbClr val="B80021"/>
        </a:solidFill>
      </dgm:spPr>
      <dgm:t>
        <a:bodyPr/>
        <a:lstStyle/>
        <a:p>
          <a:endParaRPr lang="en-US" b="1" dirty="0"/>
        </a:p>
      </dgm:t>
    </dgm:pt>
    <dgm:pt modelId="{DD3CF006-95E3-8444-B958-E924260DD98F}" type="sibTrans" cxnId="{6854323B-67D1-B743-A525-4F9F20D1E0CF}">
      <dgm:prSet/>
      <dgm:spPr/>
      <dgm:t>
        <a:bodyPr/>
        <a:lstStyle/>
        <a:p>
          <a:endParaRPr lang="en-US" b="1"/>
        </a:p>
      </dgm:t>
    </dgm:pt>
    <dgm:pt modelId="{95F4DD33-26F7-6B4F-A265-9356AAA21B70}">
      <dgm:prSet phldrT="[Text]"/>
      <dgm:spPr>
        <a:solidFill>
          <a:srgbClr val="0090BA"/>
        </a:solidFill>
      </dgm:spPr>
      <dgm:t>
        <a:bodyPr/>
        <a:lstStyle/>
        <a:p>
          <a:r>
            <a:rPr lang="en-US" b="1" dirty="0"/>
            <a:t>Academic Institutions</a:t>
          </a:r>
        </a:p>
      </dgm:t>
    </dgm:pt>
    <dgm:pt modelId="{094D8927-0514-6143-9781-756662DEC960}" type="parTrans" cxnId="{F7CDD59D-B795-4E4C-B134-55BD7192A164}">
      <dgm:prSet/>
      <dgm:spPr>
        <a:solidFill>
          <a:srgbClr val="0090BA"/>
        </a:solidFill>
      </dgm:spPr>
      <dgm:t>
        <a:bodyPr/>
        <a:lstStyle/>
        <a:p>
          <a:endParaRPr lang="en-US" b="1" dirty="0"/>
        </a:p>
      </dgm:t>
    </dgm:pt>
    <dgm:pt modelId="{B8B190C4-9DF0-C940-984F-B4697E583363}" type="sibTrans" cxnId="{F7CDD59D-B795-4E4C-B134-55BD7192A164}">
      <dgm:prSet/>
      <dgm:spPr/>
      <dgm:t>
        <a:bodyPr/>
        <a:lstStyle/>
        <a:p>
          <a:endParaRPr lang="en-US" b="1"/>
        </a:p>
      </dgm:t>
    </dgm:pt>
    <dgm:pt modelId="{41B610C3-2DFB-B546-805B-C2214E1FDF04}">
      <dgm:prSet phldrT="[Text]"/>
      <dgm:spPr>
        <a:solidFill>
          <a:srgbClr val="C535B4"/>
        </a:solidFill>
      </dgm:spPr>
      <dgm:t>
        <a:bodyPr/>
        <a:lstStyle/>
        <a:p>
          <a:r>
            <a:rPr lang="en-US" b="1" dirty="0"/>
            <a:t>Advocacy Organizations</a:t>
          </a:r>
        </a:p>
      </dgm:t>
    </dgm:pt>
    <dgm:pt modelId="{D6DF3C0D-CEC6-C24A-8201-53F0D5F0C462}" type="parTrans" cxnId="{ACE1E1BF-321B-2346-BF85-362524ED0E65}">
      <dgm:prSet/>
      <dgm:spPr>
        <a:solidFill>
          <a:srgbClr val="C535B4"/>
        </a:solidFill>
      </dgm:spPr>
      <dgm:t>
        <a:bodyPr/>
        <a:lstStyle/>
        <a:p>
          <a:endParaRPr lang="en-US" b="1" dirty="0"/>
        </a:p>
      </dgm:t>
    </dgm:pt>
    <dgm:pt modelId="{9AE858FD-9572-5B42-8E0E-EDDDF4484FA0}" type="sibTrans" cxnId="{ACE1E1BF-321B-2346-BF85-362524ED0E65}">
      <dgm:prSet/>
      <dgm:spPr/>
      <dgm:t>
        <a:bodyPr/>
        <a:lstStyle/>
        <a:p>
          <a:endParaRPr lang="en-US" b="1"/>
        </a:p>
      </dgm:t>
    </dgm:pt>
    <dgm:pt modelId="{DE1BF7FC-4EF5-104B-A603-D56B84AA58ED}">
      <dgm:prSet phldrT="[Text]"/>
      <dgm:spPr>
        <a:solidFill>
          <a:srgbClr val="38954D"/>
        </a:solidFill>
      </dgm:spPr>
      <dgm:t>
        <a:bodyPr/>
        <a:lstStyle/>
        <a:p>
          <a:r>
            <a:rPr lang="en-US" b="1" dirty="0"/>
            <a:t>Companies</a:t>
          </a:r>
        </a:p>
      </dgm:t>
    </dgm:pt>
    <dgm:pt modelId="{0324B4AD-7E5F-2946-B6F0-571E9E8C7EAD}" type="parTrans" cxnId="{2950A0D9-FE99-B445-95CA-715C8E29B8BB}">
      <dgm:prSet/>
      <dgm:spPr>
        <a:solidFill>
          <a:srgbClr val="38954D"/>
        </a:solidFill>
      </dgm:spPr>
      <dgm:t>
        <a:bodyPr/>
        <a:lstStyle/>
        <a:p>
          <a:endParaRPr lang="en-US" b="1" dirty="0"/>
        </a:p>
      </dgm:t>
    </dgm:pt>
    <dgm:pt modelId="{67C1D213-240B-524F-BC18-E9CD617503C4}" type="sibTrans" cxnId="{2950A0D9-FE99-B445-95CA-715C8E29B8BB}">
      <dgm:prSet/>
      <dgm:spPr/>
      <dgm:t>
        <a:bodyPr/>
        <a:lstStyle/>
        <a:p>
          <a:endParaRPr lang="en-US" b="1"/>
        </a:p>
      </dgm:t>
    </dgm:pt>
    <dgm:pt modelId="{0A01929F-F3EF-0B4A-B9E3-EA02D6B33F8C}" type="pres">
      <dgm:prSet presAssocID="{950A7941-3D6D-DB4B-B452-61DF4609795E}" presName="Name0" presStyleCnt="0">
        <dgm:presLayoutVars>
          <dgm:chMax val="1"/>
          <dgm:dir/>
          <dgm:animLvl val="ctr"/>
          <dgm:resizeHandles val="exact"/>
        </dgm:presLayoutVars>
      </dgm:prSet>
      <dgm:spPr/>
    </dgm:pt>
    <dgm:pt modelId="{6689B8E1-0968-0740-9CDE-16EE8115E8E9}" type="pres">
      <dgm:prSet presAssocID="{E69216CF-570F-8840-BB64-22D36C9A6580}" presName="centerShape" presStyleLbl="node0" presStyleIdx="0" presStyleCnt="1" custScaleX="251058" custScaleY="93661" custLinFactNeighborX="0" custLinFactNeighborY="788"/>
      <dgm:spPr/>
    </dgm:pt>
    <dgm:pt modelId="{813C2EB8-AA89-5441-949A-C93227C30139}" type="pres">
      <dgm:prSet presAssocID="{3CFBB6E6-6A3F-F942-AFD2-CCAF1A83FBAE}" presName="parTrans" presStyleLbl="sibTrans2D1" presStyleIdx="0" presStyleCnt="6" custAng="21426948" custScaleX="168417" custScaleY="91047" custLinFactNeighborX="4365" custLinFactNeighborY="-3252"/>
      <dgm:spPr/>
    </dgm:pt>
    <dgm:pt modelId="{57EA3BB6-5793-3049-8F3B-04AC315F4730}" type="pres">
      <dgm:prSet presAssocID="{3CFBB6E6-6A3F-F942-AFD2-CCAF1A83FBAE}" presName="connectorText" presStyleLbl="sibTrans2D1" presStyleIdx="0" presStyleCnt="6"/>
      <dgm:spPr/>
    </dgm:pt>
    <dgm:pt modelId="{7541580C-EC92-C143-8A5C-37BE0D4D7073}" type="pres">
      <dgm:prSet presAssocID="{C822C76D-70D5-5448-88DB-789025552DC1}" presName="node" presStyleLbl="node1" presStyleIdx="0" presStyleCnt="6" custScaleX="227371" custScaleY="154881" custRadScaleRad="96793" custRadScaleInc="4151">
        <dgm:presLayoutVars>
          <dgm:bulletEnabled val="1"/>
        </dgm:presLayoutVars>
      </dgm:prSet>
      <dgm:spPr/>
    </dgm:pt>
    <dgm:pt modelId="{29038CB1-6156-F24E-B33C-F50C31A7225E}" type="pres">
      <dgm:prSet presAssocID="{09A2745E-9429-F142-8532-3646741638BD}" presName="parTrans" presStyleLbl="sibTrans2D1" presStyleIdx="1" presStyleCnt="6"/>
      <dgm:spPr/>
    </dgm:pt>
    <dgm:pt modelId="{438C1C01-1FB3-D64C-81B1-72ECC1B330AB}" type="pres">
      <dgm:prSet presAssocID="{09A2745E-9429-F142-8532-3646741638BD}" presName="connectorText" presStyleLbl="sibTrans2D1" presStyleIdx="1" presStyleCnt="6"/>
      <dgm:spPr/>
    </dgm:pt>
    <dgm:pt modelId="{341641FE-76F6-684C-B002-57B3EC32DA19}" type="pres">
      <dgm:prSet presAssocID="{5C5AA4EF-94C8-5F42-A2CE-6F58CB428762}" presName="node" presStyleLbl="node1" presStyleIdx="1" presStyleCnt="6" custScaleX="227371" custScaleY="154881" custRadScaleRad="228744" custRadScaleInc="31262">
        <dgm:presLayoutVars>
          <dgm:bulletEnabled val="1"/>
        </dgm:presLayoutVars>
      </dgm:prSet>
      <dgm:spPr/>
    </dgm:pt>
    <dgm:pt modelId="{C887C352-E77F-A141-B862-508F12BCCAD7}" type="pres">
      <dgm:prSet presAssocID="{BD483579-CA59-D346-A2DC-4DB5AB43B3F6}" presName="parTrans" presStyleLbl="sibTrans2D1" presStyleIdx="2" presStyleCnt="6"/>
      <dgm:spPr/>
    </dgm:pt>
    <dgm:pt modelId="{C0AEEDD4-E2D2-E64D-A73A-4C17EAD8E647}" type="pres">
      <dgm:prSet presAssocID="{BD483579-CA59-D346-A2DC-4DB5AB43B3F6}" presName="connectorText" presStyleLbl="sibTrans2D1" presStyleIdx="2" presStyleCnt="6"/>
      <dgm:spPr/>
    </dgm:pt>
    <dgm:pt modelId="{039DBAD7-6AAA-6642-A415-471A8B762DC5}" type="pres">
      <dgm:prSet presAssocID="{3465CD9A-B114-1249-AB29-A43566F0D2C4}" presName="node" presStyleLbl="node1" presStyleIdx="2" presStyleCnt="6" custScaleX="227371" custScaleY="154881" custRadScaleRad="233416" custRadScaleInc="-31978">
        <dgm:presLayoutVars>
          <dgm:bulletEnabled val="1"/>
        </dgm:presLayoutVars>
      </dgm:prSet>
      <dgm:spPr/>
    </dgm:pt>
    <dgm:pt modelId="{B480FCB6-67F0-8B45-A413-D48575F30BA2}" type="pres">
      <dgm:prSet presAssocID="{094D8927-0514-6143-9781-756662DEC960}" presName="parTrans" presStyleLbl="sibTrans2D1" presStyleIdx="3" presStyleCnt="6" custScaleX="130406" custLinFactNeighborX="11896" custLinFactNeighborY="-3252"/>
      <dgm:spPr/>
    </dgm:pt>
    <dgm:pt modelId="{6AD4644C-1165-4742-B4B0-5D9597578861}" type="pres">
      <dgm:prSet presAssocID="{094D8927-0514-6143-9781-756662DEC960}" presName="connectorText" presStyleLbl="sibTrans2D1" presStyleIdx="3" presStyleCnt="6"/>
      <dgm:spPr/>
    </dgm:pt>
    <dgm:pt modelId="{CF19F585-D021-F54B-B3ED-175055BB3C84}" type="pres">
      <dgm:prSet presAssocID="{95F4DD33-26F7-6B4F-A265-9356AAA21B70}" presName="node" presStyleLbl="node1" presStyleIdx="3" presStyleCnt="6" custScaleX="227371" custScaleY="154881" custRadScaleRad="100789" custRadScaleInc="0">
        <dgm:presLayoutVars>
          <dgm:bulletEnabled val="1"/>
        </dgm:presLayoutVars>
      </dgm:prSet>
      <dgm:spPr/>
    </dgm:pt>
    <dgm:pt modelId="{C7E3C204-0290-084A-BBF5-6067FCBFE102}" type="pres">
      <dgm:prSet presAssocID="{D6DF3C0D-CEC6-C24A-8201-53F0D5F0C462}" presName="parTrans" presStyleLbl="sibTrans2D1" presStyleIdx="4" presStyleCnt="6"/>
      <dgm:spPr/>
    </dgm:pt>
    <dgm:pt modelId="{952FDBA8-BFA1-984D-94D1-878101A5F8B9}" type="pres">
      <dgm:prSet presAssocID="{D6DF3C0D-CEC6-C24A-8201-53F0D5F0C462}" presName="connectorText" presStyleLbl="sibTrans2D1" presStyleIdx="4" presStyleCnt="6"/>
      <dgm:spPr/>
    </dgm:pt>
    <dgm:pt modelId="{956A7CFD-0BA2-E54A-BF67-53AF2A7E556D}" type="pres">
      <dgm:prSet presAssocID="{41B610C3-2DFB-B546-805B-C2214E1FDF04}" presName="node" presStyleLbl="node1" presStyleIdx="4" presStyleCnt="6" custScaleX="227371" custScaleY="154881" custRadScaleRad="245104" custRadScaleInc="36719">
        <dgm:presLayoutVars>
          <dgm:bulletEnabled val="1"/>
        </dgm:presLayoutVars>
      </dgm:prSet>
      <dgm:spPr/>
    </dgm:pt>
    <dgm:pt modelId="{9F31BECF-1880-DA48-89D3-8BE07F9903ED}" type="pres">
      <dgm:prSet presAssocID="{0324B4AD-7E5F-2946-B6F0-571E9E8C7EAD}" presName="parTrans" presStyleLbl="sibTrans2D1" presStyleIdx="5" presStyleCnt="6"/>
      <dgm:spPr/>
    </dgm:pt>
    <dgm:pt modelId="{D0D8D693-C5B9-034C-B01D-A364E17CE437}" type="pres">
      <dgm:prSet presAssocID="{0324B4AD-7E5F-2946-B6F0-571E9E8C7EAD}" presName="connectorText" presStyleLbl="sibTrans2D1" presStyleIdx="5" presStyleCnt="6"/>
      <dgm:spPr/>
    </dgm:pt>
    <dgm:pt modelId="{EF71DF3B-104B-4D41-B43D-ADE8469AF1E2}" type="pres">
      <dgm:prSet presAssocID="{DE1BF7FC-4EF5-104B-A603-D56B84AA58ED}" presName="node" presStyleLbl="node1" presStyleIdx="5" presStyleCnt="6" custScaleX="227371" custScaleY="154881" custRadScaleRad="249060" custRadScaleInc="-24905">
        <dgm:presLayoutVars>
          <dgm:bulletEnabled val="1"/>
        </dgm:presLayoutVars>
      </dgm:prSet>
      <dgm:spPr/>
    </dgm:pt>
  </dgm:ptLst>
  <dgm:cxnLst>
    <dgm:cxn modelId="{9A83390A-2767-7241-B8E6-23110BE6AC2F}" type="presOf" srcId="{E69216CF-570F-8840-BB64-22D36C9A6580}" destId="{6689B8E1-0968-0740-9CDE-16EE8115E8E9}" srcOrd="0" destOrd="0" presId="urn:microsoft.com/office/officeart/2005/8/layout/radial5"/>
    <dgm:cxn modelId="{A6B9F71A-439C-2C40-9661-3D116A310AA8}" type="presOf" srcId="{5C5AA4EF-94C8-5F42-A2CE-6F58CB428762}" destId="{341641FE-76F6-684C-B002-57B3EC32DA19}" srcOrd="0" destOrd="0" presId="urn:microsoft.com/office/officeart/2005/8/layout/radial5"/>
    <dgm:cxn modelId="{F78CA62D-87E3-DE44-A7B1-80CE58BDD7DB}" type="presOf" srcId="{3CFBB6E6-6A3F-F942-AFD2-CCAF1A83FBAE}" destId="{57EA3BB6-5793-3049-8F3B-04AC315F4730}" srcOrd="1" destOrd="0" presId="urn:microsoft.com/office/officeart/2005/8/layout/radial5"/>
    <dgm:cxn modelId="{6854323B-67D1-B743-A525-4F9F20D1E0CF}" srcId="{E69216CF-570F-8840-BB64-22D36C9A6580}" destId="{3465CD9A-B114-1249-AB29-A43566F0D2C4}" srcOrd="2" destOrd="0" parTransId="{BD483579-CA59-D346-A2DC-4DB5AB43B3F6}" sibTransId="{DD3CF006-95E3-8444-B958-E924260DD98F}"/>
    <dgm:cxn modelId="{142AD43F-B955-CE40-A9D4-565F533281F2}" type="presOf" srcId="{DE1BF7FC-4EF5-104B-A603-D56B84AA58ED}" destId="{EF71DF3B-104B-4D41-B43D-ADE8469AF1E2}" srcOrd="0" destOrd="0" presId="urn:microsoft.com/office/officeart/2005/8/layout/radial5"/>
    <dgm:cxn modelId="{409A8742-1361-914E-AB88-9242DDCFADDD}" type="presOf" srcId="{09A2745E-9429-F142-8532-3646741638BD}" destId="{438C1C01-1FB3-D64C-81B1-72ECC1B330AB}" srcOrd="1" destOrd="0" presId="urn:microsoft.com/office/officeart/2005/8/layout/radial5"/>
    <dgm:cxn modelId="{7B49244C-3214-B640-B467-D0DC21E5DC2C}" type="presOf" srcId="{BD483579-CA59-D346-A2DC-4DB5AB43B3F6}" destId="{C0AEEDD4-E2D2-E64D-A73A-4C17EAD8E647}" srcOrd="1" destOrd="0" presId="urn:microsoft.com/office/officeart/2005/8/layout/radial5"/>
    <dgm:cxn modelId="{694CE657-C01A-8442-9C8B-C48A53EBC78B}" type="presOf" srcId="{BD483579-CA59-D346-A2DC-4DB5AB43B3F6}" destId="{C887C352-E77F-A141-B862-508F12BCCAD7}" srcOrd="0" destOrd="0" presId="urn:microsoft.com/office/officeart/2005/8/layout/radial5"/>
    <dgm:cxn modelId="{5C694B5D-B85D-104B-8902-AFA4EDDBE641}" type="presOf" srcId="{D6DF3C0D-CEC6-C24A-8201-53F0D5F0C462}" destId="{952FDBA8-BFA1-984D-94D1-878101A5F8B9}" srcOrd="1" destOrd="0" presId="urn:microsoft.com/office/officeart/2005/8/layout/radial5"/>
    <dgm:cxn modelId="{3B160B67-8923-6745-91F6-4852EA632971}" type="presOf" srcId="{0324B4AD-7E5F-2946-B6F0-571E9E8C7EAD}" destId="{9F31BECF-1880-DA48-89D3-8BE07F9903ED}" srcOrd="0" destOrd="0" presId="urn:microsoft.com/office/officeart/2005/8/layout/radial5"/>
    <dgm:cxn modelId="{FC8A1567-1962-B040-B7DE-39A74FB74535}" type="presOf" srcId="{3465CD9A-B114-1249-AB29-A43566F0D2C4}" destId="{039DBAD7-6AAA-6642-A415-471A8B762DC5}" srcOrd="0" destOrd="0" presId="urn:microsoft.com/office/officeart/2005/8/layout/radial5"/>
    <dgm:cxn modelId="{A122756F-B546-AC4A-B0B8-CE6CC7945903}" type="presOf" srcId="{95F4DD33-26F7-6B4F-A265-9356AAA21B70}" destId="{CF19F585-D021-F54B-B3ED-175055BB3C84}" srcOrd="0" destOrd="0" presId="urn:microsoft.com/office/officeart/2005/8/layout/radial5"/>
    <dgm:cxn modelId="{DEA0A379-7EF0-834C-B334-990B619C191C}" type="presOf" srcId="{094D8927-0514-6143-9781-756662DEC960}" destId="{B480FCB6-67F0-8B45-A413-D48575F30BA2}" srcOrd="0" destOrd="0" presId="urn:microsoft.com/office/officeart/2005/8/layout/radial5"/>
    <dgm:cxn modelId="{A65EC57E-4520-FE4E-B0D9-5AC45642B8D7}" srcId="{E69216CF-570F-8840-BB64-22D36C9A6580}" destId="{C822C76D-70D5-5448-88DB-789025552DC1}" srcOrd="0" destOrd="0" parTransId="{3CFBB6E6-6A3F-F942-AFD2-CCAF1A83FBAE}" sibTransId="{2CE9FDA8-657A-C843-A622-455197AC7160}"/>
    <dgm:cxn modelId="{6DB27880-610B-3A4C-89CA-E7F45434790F}" type="presOf" srcId="{09A2745E-9429-F142-8532-3646741638BD}" destId="{29038CB1-6156-F24E-B33C-F50C31A7225E}" srcOrd="0" destOrd="0" presId="urn:microsoft.com/office/officeart/2005/8/layout/radial5"/>
    <dgm:cxn modelId="{9556D882-A2BA-AE45-9676-5E15D6B84E95}" type="presOf" srcId="{094D8927-0514-6143-9781-756662DEC960}" destId="{6AD4644C-1165-4742-B4B0-5D9597578861}" srcOrd="1" destOrd="0" presId="urn:microsoft.com/office/officeart/2005/8/layout/radial5"/>
    <dgm:cxn modelId="{6A164C8F-6C81-6344-B48E-A28398FB8146}" type="presOf" srcId="{41B610C3-2DFB-B546-805B-C2214E1FDF04}" destId="{956A7CFD-0BA2-E54A-BF67-53AF2A7E556D}" srcOrd="0" destOrd="0" presId="urn:microsoft.com/office/officeart/2005/8/layout/radial5"/>
    <dgm:cxn modelId="{092A5697-747A-3E45-B617-F687E9E07239}" srcId="{E69216CF-570F-8840-BB64-22D36C9A6580}" destId="{5C5AA4EF-94C8-5F42-A2CE-6F58CB428762}" srcOrd="1" destOrd="0" parTransId="{09A2745E-9429-F142-8532-3646741638BD}" sibTransId="{2A1F9149-1CB0-EB47-82D8-FEAF92A51D7A}"/>
    <dgm:cxn modelId="{F7CDD59D-B795-4E4C-B134-55BD7192A164}" srcId="{E69216CF-570F-8840-BB64-22D36C9A6580}" destId="{95F4DD33-26F7-6B4F-A265-9356AAA21B70}" srcOrd="3" destOrd="0" parTransId="{094D8927-0514-6143-9781-756662DEC960}" sibTransId="{B8B190C4-9DF0-C940-984F-B4697E583363}"/>
    <dgm:cxn modelId="{86DCBBA4-FCA7-BA44-B8BD-28F4FAFCE1F9}" type="presOf" srcId="{0324B4AD-7E5F-2946-B6F0-571E9E8C7EAD}" destId="{D0D8D693-C5B9-034C-B01D-A364E17CE437}" srcOrd="1" destOrd="0" presId="urn:microsoft.com/office/officeart/2005/8/layout/radial5"/>
    <dgm:cxn modelId="{E48E1CB1-1CC9-9045-B043-9620595CAE45}" type="presOf" srcId="{D6DF3C0D-CEC6-C24A-8201-53F0D5F0C462}" destId="{C7E3C204-0290-084A-BBF5-6067FCBFE102}" srcOrd="0" destOrd="0" presId="urn:microsoft.com/office/officeart/2005/8/layout/radial5"/>
    <dgm:cxn modelId="{719B5BB9-231A-5A4D-9E52-4A07C3F117BB}" type="presOf" srcId="{950A7941-3D6D-DB4B-B452-61DF4609795E}" destId="{0A01929F-F3EF-0B4A-B9E3-EA02D6B33F8C}" srcOrd="0" destOrd="0" presId="urn:microsoft.com/office/officeart/2005/8/layout/radial5"/>
    <dgm:cxn modelId="{8743BEB9-379E-1A4B-9499-F26E6E44BCEB}" type="presOf" srcId="{3CFBB6E6-6A3F-F942-AFD2-CCAF1A83FBAE}" destId="{813C2EB8-AA89-5441-949A-C93227C30139}" srcOrd="0" destOrd="0" presId="urn:microsoft.com/office/officeart/2005/8/layout/radial5"/>
    <dgm:cxn modelId="{ACE1E1BF-321B-2346-BF85-362524ED0E65}" srcId="{E69216CF-570F-8840-BB64-22D36C9A6580}" destId="{41B610C3-2DFB-B546-805B-C2214E1FDF04}" srcOrd="4" destOrd="0" parTransId="{D6DF3C0D-CEC6-C24A-8201-53F0D5F0C462}" sibTransId="{9AE858FD-9572-5B42-8E0E-EDDDF4484FA0}"/>
    <dgm:cxn modelId="{2950A0D9-FE99-B445-95CA-715C8E29B8BB}" srcId="{E69216CF-570F-8840-BB64-22D36C9A6580}" destId="{DE1BF7FC-4EF5-104B-A603-D56B84AA58ED}" srcOrd="5" destOrd="0" parTransId="{0324B4AD-7E5F-2946-B6F0-571E9E8C7EAD}" sibTransId="{67C1D213-240B-524F-BC18-E9CD617503C4}"/>
    <dgm:cxn modelId="{69C41DEA-A0B6-464E-B15D-B8F91D59CCCC}" srcId="{950A7941-3D6D-DB4B-B452-61DF4609795E}" destId="{E69216CF-570F-8840-BB64-22D36C9A6580}" srcOrd="0" destOrd="0" parTransId="{AE86C888-0B00-034C-81C6-BA68E2F205CB}" sibTransId="{3DF9B2CD-2B6B-CE4A-B3E0-62EBC5B1C61D}"/>
    <dgm:cxn modelId="{028F4CF5-38E5-CC4F-BC9F-6DA3FB74973D}" type="presOf" srcId="{C822C76D-70D5-5448-88DB-789025552DC1}" destId="{7541580C-EC92-C143-8A5C-37BE0D4D7073}" srcOrd="0" destOrd="0" presId="urn:microsoft.com/office/officeart/2005/8/layout/radial5"/>
    <dgm:cxn modelId="{AA1A7EEA-A78C-D74D-B3B1-4839101A5D1E}" type="presParOf" srcId="{0A01929F-F3EF-0B4A-B9E3-EA02D6B33F8C}" destId="{6689B8E1-0968-0740-9CDE-16EE8115E8E9}" srcOrd="0" destOrd="0" presId="urn:microsoft.com/office/officeart/2005/8/layout/radial5"/>
    <dgm:cxn modelId="{FDF73D3A-BE2B-4748-8F4B-E0FB42768FFA}" type="presParOf" srcId="{0A01929F-F3EF-0B4A-B9E3-EA02D6B33F8C}" destId="{813C2EB8-AA89-5441-949A-C93227C30139}" srcOrd="1" destOrd="0" presId="urn:microsoft.com/office/officeart/2005/8/layout/radial5"/>
    <dgm:cxn modelId="{AA0EDF73-40B5-504B-AB71-EA53B3FB316E}" type="presParOf" srcId="{813C2EB8-AA89-5441-949A-C93227C30139}" destId="{57EA3BB6-5793-3049-8F3B-04AC315F4730}" srcOrd="0" destOrd="0" presId="urn:microsoft.com/office/officeart/2005/8/layout/radial5"/>
    <dgm:cxn modelId="{C1322CD4-868E-474C-869B-DF844B2FBF39}" type="presParOf" srcId="{0A01929F-F3EF-0B4A-B9E3-EA02D6B33F8C}" destId="{7541580C-EC92-C143-8A5C-37BE0D4D7073}" srcOrd="2" destOrd="0" presId="urn:microsoft.com/office/officeart/2005/8/layout/radial5"/>
    <dgm:cxn modelId="{3EFED299-4255-EF4F-97D0-C12F5BE9285D}" type="presParOf" srcId="{0A01929F-F3EF-0B4A-B9E3-EA02D6B33F8C}" destId="{29038CB1-6156-F24E-B33C-F50C31A7225E}" srcOrd="3" destOrd="0" presId="urn:microsoft.com/office/officeart/2005/8/layout/radial5"/>
    <dgm:cxn modelId="{4FA5DC63-737D-204E-989F-6C41C1BB22BA}" type="presParOf" srcId="{29038CB1-6156-F24E-B33C-F50C31A7225E}" destId="{438C1C01-1FB3-D64C-81B1-72ECC1B330AB}" srcOrd="0" destOrd="0" presId="urn:microsoft.com/office/officeart/2005/8/layout/radial5"/>
    <dgm:cxn modelId="{52F27824-5E10-4546-BC43-4B2095284715}" type="presParOf" srcId="{0A01929F-F3EF-0B4A-B9E3-EA02D6B33F8C}" destId="{341641FE-76F6-684C-B002-57B3EC32DA19}" srcOrd="4" destOrd="0" presId="urn:microsoft.com/office/officeart/2005/8/layout/radial5"/>
    <dgm:cxn modelId="{9EEB5756-C4B4-7B46-B04C-F732C3ABB267}" type="presParOf" srcId="{0A01929F-F3EF-0B4A-B9E3-EA02D6B33F8C}" destId="{C887C352-E77F-A141-B862-508F12BCCAD7}" srcOrd="5" destOrd="0" presId="urn:microsoft.com/office/officeart/2005/8/layout/radial5"/>
    <dgm:cxn modelId="{383C4B9E-6FC1-194B-B57A-E36B6EB9970D}" type="presParOf" srcId="{C887C352-E77F-A141-B862-508F12BCCAD7}" destId="{C0AEEDD4-E2D2-E64D-A73A-4C17EAD8E647}" srcOrd="0" destOrd="0" presId="urn:microsoft.com/office/officeart/2005/8/layout/radial5"/>
    <dgm:cxn modelId="{3C02267F-6215-1742-8C14-28F41CDAC406}" type="presParOf" srcId="{0A01929F-F3EF-0B4A-B9E3-EA02D6B33F8C}" destId="{039DBAD7-6AAA-6642-A415-471A8B762DC5}" srcOrd="6" destOrd="0" presId="urn:microsoft.com/office/officeart/2005/8/layout/radial5"/>
    <dgm:cxn modelId="{EED897FF-FB2F-1E4E-B8FA-A9DF27974127}" type="presParOf" srcId="{0A01929F-F3EF-0B4A-B9E3-EA02D6B33F8C}" destId="{B480FCB6-67F0-8B45-A413-D48575F30BA2}" srcOrd="7" destOrd="0" presId="urn:microsoft.com/office/officeart/2005/8/layout/radial5"/>
    <dgm:cxn modelId="{4D25F753-7AA8-DB47-8E8D-83401DCA4444}" type="presParOf" srcId="{B480FCB6-67F0-8B45-A413-D48575F30BA2}" destId="{6AD4644C-1165-4742-B4B0-5D9597578861}" srcOrd="0" destOrd="0" presId="urn:microsoft.com/office/officeart/2005/8/layout/radial5"/>
    <dgm:cxn modelId="{46795AD7-0E33-6A4D-944F-706F64624C3C}" type="presParOf" srcId="{0A01929F-F3EF-0B4A-B9E3-EA02D6B33F8C}" destId="{CF19F585-D021-F54B-B3ED-175055BB3C84}" srcOrd="8" destOrd="0" presId="urn:microsoft.com/office/officeart/2005/8/layout/radial5"/>
    <dgm:cxn modelId="{6105CC4F-0FCF-1C4B-A2DC-D0E000D63044}" type="presParOf" srcId="{0A01929F-F3EF-0B4A-B9E3-EA02D6B33F8C}" destId="{C7E3C204-0290-084A-BBF5-6067FCBFE102}" srcOrd="9" destOrd="0" presId="urn:microsoft.com/office/officeart/2005/8/layout/radial5"/>
    <dgm:cxn modelId="{76F593E2-4232-8043-8F15-5F180923498C}" type="presParOf" srcId="{C7E3C204-0290-084A-BBF5-6067FCBFE102}" destId="{952FDBA8-BFA1-984D-94D1-878101A5F8B9}" srcOrd="0" destOrd="0" presId="urn:microsoft.com/office/officeart/2005/8/layout/radial5"/>
    <dgm:cxn modelId="{48F80EF3-466A-784F-89FD-7C53C5E98FC7}" type="presParOf" srcId="{0A01929F-F3EF-0B4A-B9E3-EA02D6B33F8C}" destId="{956A7CFD-0BA2-E54A-BF67-53AF2A7E556D}" srcOrd="10" destOrd="0" presId="urn:microsoft.com/office/officeart/2005/8/layout/radial5"/>
    <dgm:cxn modelId="{1F82E4D8-9758-E440-92B5-F51B79252ABD}" type="presParOf" srcId="{0A01929F-F3EF-0B4A-B9E3-EA02D6B33F8C}" destId="{9F31BECF-1880-DA48-89D3-8BE07F9903ED}" srcOrd="11" destOrd="0" presId="urn:microsoft.com/office/officeart/2005/8/layout/radial5"/>
    <dgm:cxn modelId="{C1B78FFB-FDED-E243-A0EC-4089B698EFB8}" type="presParOf" srcId="{9F31BECF-1880-DA48-89D3-8BE07F9903ED}" destId="{D0D8D693-C5B9-034C-B01D-A364E17CE437}" srcOrd="0" destOrd="0" presId="urn:microsoft.com/office/officeart/2005/8/layout/radial5"/>
    <dgm:cxn modelId="{42D935FA-8E6A-3A45-8DAA-BC6DF7471A5C}" type="presParOf" srcId="{0A01929F-F3EF-0B4A-B9E3-EA02D6B33F8C}" destId="{EF71DF3B-104B-4D41-B43D-ADE8469AF1E2}"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E08939-5967-E445-8FF6-F8A25CB5822E}"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7A05430D-E6E7-D047-9934-0219638A42E8}">
      <dgm:prSet phldrT="[Text]"/>
      <dgm:spPr/>
      <dgm:t>
        <a:bodyPr/>
        <a:lstStyle/>
        <a:p>
          <a:r>
            <a:rPr lang="en-US" b="1" dirty="0">
              <a:solidFill>
                <a:schemeClr val="tx1"/>
              </a:solidFill>
            </a:rPr>
            <a:t>Marcus Alert Equity at Intercept 0</a:t>
          </a:r>
        </a:p>
      </dgm:t>
    </dgm:pt>
    <dgm:pt modelId="{2EA9E7CC-A1EB-8643-BB79-2FA49B0FF8A6}" type="parTrans" cxnId="{0E6571CC-4DD8-A34F-BC7E-7CE4A01D31F3}">
      <dgm:prSet/>
      <dgm:spPr/>
      <dgm:t>
        <a:bodyPr/>
        <a:lstStyle/>
        <a:p>
          <a:endParaRPr lang="en-US"/>
        </a:p>
      </dgm:t>
    </dgm:pt>
    <dgm:pt modelId="{DD830F8A-3A82-6744-BC4E-DCE89943C5E9}" type="sibTrans" cxnId="{0E6571CC-4DD8-A34F-BC7E-7CE4A01D31F3}">
      <dgm:prSet/>
      <dgm:spPr/>
      <dgm:t>
        <a:bodyPr/>
        <a:lstStyle/>
        <a:p>
          <a:endParaRPr lang="en-US"/>
        </a:p>
      </dgm:t>
    </dgm:pt>
    <dgm:pt modelId="{38E0C997-F3E9-824B-9CF0-72B87E8C6E21}">
      <dgm:prSet phldrT="[Text]"/>
      <dgm:spPr/>
      <dgm:t>
        <a:bodyPr/>
        <a:lstStyle/>
        <a:p>
          <a:r>
            <a:rPr lang="en-US" b="1" dirty="0">
              <a:solidFill>
                <a:schemeClr val="tx1"/>
              </a:solidFill>
            </a:rPr>
            <a:t>Establish mobile crisis services that commit to do no harm</a:t>
          </a:r>
        </a:p>
      </dgm:t>
    </dgm:pt>
    <dgm:pt modelId="{22AE5BC8-3108-6E47-83BC-CF1834AD4AE0}" type="parTrans" cxnId="{25CBE5BD-3732-4A4C-B94B-D36BD0DDC196}">
      <dgm:prSet/>
      <dgm:spPr/>
      <dgm:t>
        <a:bodyPr/>
        <a:lstStyle/>
        <a:p>
          <a:endParaRPr lang="en-US"/>
        </a:p>
      </dgm:t>
    </dgm:pt>
    <dgm:pt modelId="{31729482-9779-3A42-B272-68276AA30A07}" type="sibTrans" cxnId="{25CBE5BD-3732-4A4C-B94B-D36BD0DDC196}">
      <dgm:prSet/>
      <dgm:spPr/>
      <dgm:t>
        <a:bodyPr/>
        <a:lstStyle/>
        <a:p>
          <a:endParaRPr lang="en-US"/>
        </a:p>
      </dgm:t>
    </dgm:pt>
    <dgm:pt modelId="{6D3FE947-BFD7-A44D-A8E3-56C14F1FF0DB}">
      <dgm:prSet phldrT="[Text]"/>
      <dgm:spPr/>
      <dgm:t>
        <a:bodyPr/>
        <a:lstStyle/>
        <a:p>
          <a:r>
            <a:rPr lang="en-US" b="1" dirty="0">
              <a:solidFill>
                <a:schemeClr val="tx1"/>
              </a:solidFill>
            </a:rPr>
            <a:t>Increase Safety Supports</a:t>
          </a:r>
        </a:p>
      </dgm:t>
    </dgm:pt>
    <dgm:pt modelId="{00407585-C97C-0C45-88E6-AE34F0B29451}" type="parTrans" cxnId="{63D48DC0-A964-F54D-9A57-73E3C18235E5}">
      <dgm:prSet/>
      <dgm:spPr/>
      <dgm:t>
        <a:bodyPr/>
        <a:lstStyle/>
        <a:p>
          <a:endParaRPr lang="en-US"/>
        </a:p>
      </dgm:t>
    </dgm:pt>
    <dgm:pt modelId="{B0D435E2-09D1-DA43-BD8E-1AA3FA5D9319}" type="sibTrans" cxnId="{63D48DC0-A964-F54D-9A57-73E3C18235E5}">
      <dgm:prSet/>
      <dgm:spPr/>
      <dgm:t>
        <a:bodyPr/>
        <a:lstStyle/>
        <a:p>
          <a:endParaRPr lang="en-US"/>
        </a:p>
      </dgm:t>
    </dgm:pt>
    <dgm:pt modelId="{5EEDC22D-0303-D245-8FFA-646FE62874E3}">
      <dgm:prSet phldrT="[Text]"/>
      <dgm:spPr/>
      <dgm:t>
        <a:bodyPr/>
        <a:lstStyle/>
        <a:p>
          <a:r>
            <a:rPr lang="en-US" b="1" dirty="0">
              <a:solidFill>
                <a:schemeClr val="tx1"/>
              </a:solidFill>
            </a:rPr>
            <a:t>Increase Safety through Empowerment</a:t>
          </a:r>
        </a:p>
      </dgm:t>
    </dgm:pt>
    <dgm:pt modelId="{B23C5116-D156-6E49-8BF2-DDDE7BC7B3D9}" type="parTrans" cxnId="{E9EEB346-0ED7-484E-A215-AF350A119F5A}">
      <dgm:prSet/>
      <dgm:spPr/>
      <dgm:t>
        <a:bodyPr/>
        <a:lstStyle/>
        <a:p>
          <a:endParaRPr lang="en-US"/>
        </a:p>
      </dgm:t>
    </dgm:pt>
    <dgm:pt modelId="{49D1D4A1-41B7-3D46-BF60-EB5C8BB63C2A}" type="sibTrans" cxnId="{E9EEB346-0ED7-484E-A215-AF350A119F5A}">
      <dgm:prSet/>
      <dgm:spPr/>
      <dgm:t>
        <a:bodyPr/>
        <a:lstStyle/>
        <a:p>
          <a:endParaRPr lang="en-US"/>
        </a:p>
      </dgm:t>
    </dgm:pt>
    <dgm:pt modelId="{F2F6953A-09FC-3F43-80F2-81921C141275}">
      <dgm:prSet phldrT="[Text]"/>
      <dgm:spPr/>
      <dgm:t>
        <a:bodyPr/>
        <a:lstStyle/>
        <a:p>
          <a:r>
            <a:rPr lang="en-US" b="1" dirty="0">
              <a:solidFill>
                <a:schemeClr val="tx1"/>
              </a:solidFill>
            </a:rPr>
            <a:t>Decrease adverse outcomes from mental health responses</a:t>
          </a:r>
        </a:p>
      </dgm:t>
    </dgm:pt>
    <dgm:pt modelId="{35DBDBBB-6B67-3948-BA15-F95F6AB87E86}" type="parTrans" cxnId="{72995782-BFFB-E543-80F0-E627C29E7C35}">
      <dgm:prSet/>
      <dgm:spPr/>
      <dgm:t>
        <a:bodyPr/>
        <a:lstStyle/>
        <a:p>
          <a:endParaRPr lang="en-US"/>
        </a:p>
      </dgm:t>
    </dgm:pt>
    <dgm:pt modelId="{CBF69F2E-9265-8342-9A88-1A45B57346E3}" type="sibTrans" cxnId="{72995782-BFFB-E543-80F0-E627C29E7C35}">
      <dgm:prSet/>
      <dgm:spPr/>
      <dgm:t>
        <a:bodyPr/>
        <a:lstStyle/>
        <a:p>
          <a:endParaRPr lang="en-US"/>
        </a:p>
      </dgm:t>
    </dgm:pt>
    <dgm:pt modelId="{C90320FF-32BC-F746-8595-FFAABB8CD7E7}">
      <dgm:prSet phldrT="[Text]"/>
      <dgm:spPr/>
      <dgm:t>
        <a:bodyPr/>
        <a:lstStyle/>
        <a:p>
          <a:r>
            <a:rPr lang="en-US" b="1" dirty="0">
              <a:solidFill>
                <a:schemeClr val="tx1"/>
              </a:solidFill>
            </a:rPr>
            <a:t>Develop standards for all providers. </a:t>
          </a:r>
        </a:p>
      </dgm:t>
    </dgm:pt>
    <dgm:pt modelId="{B370841A-89D1-D441-8974-B39934C22904}" type="parTrans" cxnId="{9239D07B-0E7D-F544-97B1-5DC1A87FA929}">
      <dgm:prSet/>
      <dgm:spPr/>
      <dgm:t>
        <a:bodyPr/>
        <a:lstStyle/>
        <a:p>
          <a:endParaRPr lang="en-US"/>
        </a:p>
      </dgm:t>
    </dgm:pt>
    <dgm:pt modelId="{3AAB5C73-1F9C-534A-89FC-3F3FCCDB6E99}" type="sibTrans" cxnId="{9239D07B-0E7D-F544-97B1-5DC1A87FA929}">
      <dgm:prSet/>
      <dgm:spPr/>
      <dgm:t>
        <a:bodyPr/>
        <a:lstStyle/>
        <a:p>
          <a:endParaRPr lang="en-US"/>
        </a:p>
      </dgm:t>
    </dgm:pt>
    <dgm:pt modelId="{DEC55E71-CB8B-DE4F-8D6B-79F5EE0AF09A}">
      <dgm:prSet phldrT="[Text]"/>
      <dgm:spPr/>
      <dgm:t>
        <a:bodyPr/>
        <a:lstStyle/>
        <a:p>
          <a:r>
            <a:rPr lang="en-US" b="1" dirty="0">
              <a:solidFill>
                <a:schemeClr val="tx1"/>
              </a:solidFill>
            </a:rPr>
            <a:t>Increase equitable access to behavioral health services</a:t>
          </a:r>
        </a:p>
      </dgm:t>
    </dgm:pt>
    <dgm:pt modelId="{516473EB-9063-944D-8A21-E64048260864}" type="parTrans" cxnId="{1EF318EC-E1D5-634E-973D-2A506A448795}">
      <dgm:prSet/>
      <dgm:spPr/>
      <dgm:t>
        <a:bodyPr/>
        <a:lstStyle/>
        <a:p>
          <a:endParaRPr lang="en-US"/>
        </a:p>
      </dgm:t>
    </dgm:pt>
    <dgm:pt modelId="{43E95461-4B11-E14B-B3F8-432C8482B524}" type="sibTrans" cxnId="{1EF318EC-E1D5-634E-973D-2A506A448795}">
      <dgm:prSet/>
      <dgm:spPr/>
      <dgm:t>
        <a:bodyPr/>
        <a:lstStyle/>
        <a:p>
          <a:endParaRPr lang="en-US"/>
        </a:p>
      </dgm:t>
    </dgm:pt>
    <dgm:pt modelId="{06662D49-44AA-FE42-9F2B-E518EFF298F6}" type="pres">
      <dgm:prSet presAssocID="{0DE08939-5967-E445-8FF6-F8A25CB5822E}" presName="cycle" presStyleCnt="0">
        <dgm:presLayoutVars>
          <dgm:chMax val="1"/>
          <dgm:dir/>
          <dgm:animLvl val="ctr"/>
          <dgm:resizeHandles val="exact"/>
        </dgm:presLayoutVars>
      </dgm:prSet>
      <dgm:spPr/>
    </dgm:pt>
    <dgm:pt modelId="{95C694EB-8730-4B46-B62F-3C5C033D31AC}" type="pres">
      <dgm:prSet presAssocID="{7A05430D-E6E7-D047-9934-0219638A42E8}" presName="centerShape" presStyleLbl="node0" presStyleIdx="0" presStyleCnt="1"/>
      <dgm:spPr/>
    </dgm:pt>
    <dgm:pt modelId="{D6F23AEF-A0BD-C844-8249-2F363A71534C}" type="pres">
      <dgm:prSet presAssocID="{22AE5BC8-3108-6E47-83BC-CF1834AD4AE0}" presName="parTrans" presStyleLbl="bgSibTrans2D1" presStyleIdx="0" presStyleCnt="6"/>
      <dgm:spPr/>
    </dgm:pt>
    <dgm:pt modelId="{565ED4A6-D545-784C-9FD5-168F25B2EDDC}" type="pres">
      <dgm:prSet presAssocID="{38E0C997-F3E9-824B-9CF0-72B87E8C6E21}" presName="node" presStyleLbl="node1" presStyleIdx="0" presStyleCnt="6">
        <dgm:presLayoutVars>
          <dgm:bulletEnabled val="1"/>
        </dgm:presLayoutVars>
      </dgm:prSet>
      <dgm:spPr/>
    </dgm:pt>
    <dgm:pt modelId="{579514E9-6012-F147-A324-3AC07750E792}" type="pres">
      <dgm:prSet presAssocID="{516473EB-9063-944D-8A21-E64048260864}" presName="parTrans" presStyleLbl="bgSibTrans2D1" presStyleIdx="1" presStyleCnt="6"/>
      <dgm:spPr/>
    </dgm:pt>
    <dgm:pt modelId="{0B3C8386-A26B-FE4A-9039-D776C4E37865}" type="pres">
      <dgm:prSet presAssocID="{DEC55E71-CB8B-DE4F-8D6B-79F5EE0AF09A}" presName="node" presStyleLbl="node1" presStyleIdx="1" presStyleCnt="6">
        <dgm:presLayoutVars>
          <dgm:bulletEnabled val="1"/>
        </dgm:presLayoutVars>
      </dgm:prSet>
      <dgm:spPr/>
    </dgm:pt>
    <dgm:pt modelId="{6557F447-DFD8-3F46-A3B0-A43CE5114E12}" type="pres">
      <dgm:prSet presAssocID="{B370841A-89D1-D441-8974-B39934C22904}" presName="parTrans" presStyleLbl="bgSibTrans2D1" presStyleIdx="2" presStyleCnt="6"/>
      <dgm:spPr/>
    </dgm:pt>
    <dgm:pt modelId="{794BC130-C980-734C-AAA6-6050CA0AE713}" type="pres">
      <dgm:prSet presAssocID="{C90320FF-32BC-F746-8595-FFAABB8CD7E7}" presName="node" presStyleLbl="node1" presStyleIdx="2" presStyleCnt="6">
        <dgm:presLayoutVars>
          <dgm:bulletEnabled val="1"/>
        </dgm:presLayoutVars>
      </dgm:prSet>
      <dgm:spPr/>
    </dgm:pt>
    <dgm:pt modelId="{48FE155D-B980-5645-A358-F8EC0E75564A}" type="pres">
      <dgm:prSet presAssocID="{00407585-C97C-0C45-88E6-AE34F0B29451}" presName="parTrans" presStyleLbl="bgSibTrans2D1" presStyleIdx="3" presStyleCnt="6"/>
      <dgm:spPr/>
    </dgm:pt>
    <dgm:pt modelId="{CAF0924A-84D9-CD40-A222-29FEDBE02B29}" type="pres">
      <dgm:prSet presAssocID="{6D3FE947-BFD7-A44D-A8E3-56C14F1FF0DB}" presName="node" presStyleLbl="node1" presStyleIdx="3" presStyleCnt="6">
        <dgm:presLayoutVars>
          <dgm:bulletEnabled val="1"/>
        </dgm:presLayoutVars>
      </dgm:prSet>
      <dgm:spPr/>
    </dgm:pt>
    <dgm:pt modelId="{CC584E2D-09C6-8749-8215-7B2294FAA267}" type="pres">
      <dgm:prSet presAssocID="{B23C5116-D156-6E49-8BF2-DDDE7BC7B3D9}" presName="parTrans" presStyleLbl="bgSibTrans2D1" presStyleIdx="4" presStyleCnt="6"/>
      <dgm:spPr/>
    </dgm:pt>
    <dgm:pt modelId="{E0AECBA1-1A8E-F743-BF92-C23E608969E0}" type="pres">
      <dgm:prSet presAssocID="{5EEDC22D-0303-D245-8FFA-646FE62874E3}" presName="node" presStyleLbl="node1" presStyleIdx="4" presStyleCnt="6">
        <dgm:presLayoutVars>
          <dgm:bulletEnabled val="1"/>
        </dgm:presLayoutVars>
      </dgm:prSet>
      <dgm:spPr/>
    </dgm:pt>
    <dgm:pt modelId="{E2E70FA7-B153-E74B-A98E-9224428F942C}" type="pres">
      <dgm:prSet presAssocID="{35DBDBBB-6B67-3948-BA15-F95F6AB87E86}" presName="parTrans" presStyleLbl="bgSibTrans2D1" presStyleIdx="5" presStyleCnt="6"/>
      <dgm:spPr/>
    </dgm:pt>
    <dgm:pt modelId="{271C5089-A0D1-EC4A-9BEF-9911B699ED9B}" type="pres">
      <dgm:prSet presAssocID="{F2F6953A-09FC-3F43-80F2-81921C141275}" presName="node" presStyleLbl="node1" presStyleIdx="5" presStyleCnt="6">
        <dgm:presLayoutVars>
          <dgm:bulletEnabled val="1"/>
        </dgm:presLayoutVars>
      </dgm:prSet>
      <dgm:spPr/>
    </dgm:pt>
  </dgm:ptLst>
  <dgm:cxnLst>
    <dgm:cxn modelId="{AC362817-A05A-C344-BB89-1155BD631DE9}" type="presOf" srcId="{7A05430D-E6E7-D047-9934-0219638A42E8}" destId="{95C694EB-8730-4B46-B62F-3C5C033D31AC}" srcOrd="0" destOrd="0" presId="urn:microsoft.com/office/officeart/2005/8/layout/radial4"/>
    <dgm:cxn modelId="{83106D2A-A821-214F-87FC-9F1663706759}" type="presOf" srcId="{5EEDC22D-0303-D245-8FFA-646FE62874E3}" destId="{E0AECBA1-1A8E-F743-BF92-C23E608969E0}" srcOrd="0" destOrd="0" presId="urn:microsoft.com/office/officeart/2005/8/layout/radial4"/>
    <dgm:cxn modelId="{926F2C2E-7033-FE49-A698-FA5BFF2A9802}" type="presOf" srcId="{DEC55E71-CB8B-DE4F-8D6B-79F5EE0AF09A}" destId="{0B3C8386-A26B-FE4A-9039-D776C4E37865}" srcOrd="0" destOrd="0" presId="urn:microsoft.com/office/officeart/2005/8/layout/radial4"/>
    <dgm:cxn modelId="{7EAE1E43-F508-9D4D-A9D7-5609268E21DF}" type="presOf" srcId="{F2F6953A-09FC-3F43-80F2-81921C141275}" destId="{271C5089-A0D1-EC4A-9BEF-9911B699ED9B}" srcOrd="0" destOrd="0" presId="urn:microsoft.com/office/officeart/2005/8/layout/radial4"/>
    <dgm:cxn modelId="{79D5F443-4CFB-D14E-B431-4317897ED809}" type="presOf" srcId="{38E0C997-F3E9-824B-9CF0-72B87E8C6E21}" destId="{565ED4A6-D545-784C-9FD5-168F25B2EDDC}" srcOrd="0" destOrd="0" presId="urn:microsoft.com/office/officeart/2005/8/layout/radial4"/>
    <dgm:cxn modelId="{E9EEB346-0ED7-484E-A215-AF350A119F5A}" srcId="{7A05430D-E6E7-D047-9934-0219638A42E8}" destId="{5EEDC22D-0303-D245-8FFA-646FE62874E3}" srcOrd="4" destOrd="0" parTransId="{B23C5116-D156-6E49-8BF2-DDDE7BC7B3D9}" sibTransId="{49D1D4A1-41B7-3D46-BF60-EB5C8BB63C2A}"/>
    <dgm:cxn modelId="{FC7D0249-A824-4446-8718-E44DFCF49FE4}" type="presOf" srcId="{B23C5116-D156-6E49-8BF2-DDDE7BC7B3D9}" destId="{CC584E2D-09C6-8749-8215-7B2294FAA267}" srcOrd="0" destOrd="0" presId="urn:microsoft.com/office/officeart/2005/8/layout/radial4"/>
    <dgm:cxn modelId="{7F2C335C-4087-CB4F-BB70-B0140FACC01C}" type="presOf" srcId="{0DE08939-5967-E445-8FF6-F8A25CB5822E}" destId="{06662D49-44AA-FE42-9F2B-E518EFF298F6}" srcOrd="0" destOrd="0" presId="urn:microsoft.com/office/officeart/2005/8/layout/radial4"/>
    <dgm:cxn modelId="{DC794177-2972-7349-A5F7-C5C19C7B704D}" type="presOf" srcId="{516473EB-9063-944D-8A21-E64048260864}" destId="{579514E9-6012-F147-A324-3AC07750E792}" srcOrd="0" destOrd="0" presId="urn:microsoft.com/office/officeart/2005/8/layout/radial4"/>
    <dgm:cxn modelId="{9239D07B-0E7D-F544-97B1-5DC1A87FA929}" srcId="{7A05430D-E6E7-D047-9934-0219638A42E8}" destId="{C90320FF-32BC-F746-8595-FFAABB8CD7E7}" srcOrd="2" destOrd="0" parTransId="{B370841A-89D1-D441-8974-B39934C22904}" sibTransId="{3AAB5C73-1F9C-534A-89FC-3F3FCCDB6E99}"/>
    <dgm:cxn modelId="{72995782-BFFB-E543-80F0-E627C29E7C35}" srcId="{7A05430D-E6E7-D047-9934-0219638A42E8}" destId="{F2F6953A-09FC-3F43-80F2-81921C141275}" srcOrd="5" destOrd="0" parTransId="{35DBDBBB-6B67-3948-BA15-F95F6AB87E86}" sibTransId="{CBF69F2E-9265-8342-9A88-1A45B57346E3}"/>
    <dgm:cxn modelId="{7952418D-EFF7-A44C-91B4-9AB86982F823}" type="presOf" srcId="{00407585-C97C-0C45-88E6-AE34F0B29451}" destId="{48FE155D-B980-5645-A358-F8EC0E75564A}" srcOrd="0" destOrd="0" presId="urn:microsoft.com/office/officeart/2005/8/layout/radial4"/>
    <dgm:cxn modelId="{C45C97A2-8986-3143-A807-30DFF7003E3F}" type="presOf" srcId="{B370841A-89D1-D441-8974-B39934C22904}" destId="{6557F447-DFD8-3F46-A3B0-A43CE5114E12}" srcOrd="0" destOrd="0" presId="urn:microsoft.com/office/officeart/2005/8/layout/radial4"/>
    <dgm:cxn modelId="{25CBE5BD-3732-4A4C-B94B-D36BD0DDC196}" srcId="{7A05430D-E6E7-D047-9934-0219638A42E8}" destId="{38E0C997-F3E9-824B-9CF0-72B87E8C6E21}" srcOrd="0" destOrd="0" parTransId="{22AE5BC8-3108-6E47-83BC-CF1834AD4AE0}" sibTransId="{31729482-9779-3A42-B272-68276AA30A07}"/>
    <dgm:cxn modelId="{63D48DC0-A964-F54D-9A57-73E3C18235E5}" srcId="{7A05430D-E6E7-D047-9934-0219638A42E8}" destId="{6D3FE947-BFD7-A44D-A8E3-56C14F1FF0DB}" srcOrd="3" destOrd="0" parTransId="{00407585-C97C-0C45-88E6-AE34F0B29451}" sibTransId="{B0D435E2-09D1-DA43-BD8E-1AA3FA5D9319}"/>
    <dgm:cxn modelId="{0CB85ACA-FA44-2D4A-BB28-DA90945AD84A}" type="presOf" srcId="{22AE5BC8-3108-6E47-83BC-CF1834AD4AE0}" destId="{D6F23AEF-A0BD-C844-8249-2F363A71534C}" srcOrd="0" destOrd="0" presId="urn:microsoft.com/office/officeart/2005/8/layout/radial4"/>
    <dgm:cxn modelId="{0E6571CC-4DD8-A34F-BC7E-7CE4A01D31F3}" srcId="{0DE08939-5967-E445-8FF6-F8A25CB5822E}" destId="{7A05430D-E6E7-D047-9934-0219638A42E8}" srcOrd="0" destOrd="0" parTransId="{2EA9E7CC-A1EB-8643-BB79-2FA49B0FF8A6}" sibTransId="{DD830F8A-3A82-6744-BC4E-DCE89943C5E9}"/>
    <dgm:cxn modelId="{B21319DA-8265-A144-94DD-E4372A19F221}" type="presOf" srcId="{C90320FF-32BC-F746-8595-FFAABB8CD7E7}" destId="{794BC130-C980-734C-AAA6-6050CA0AE713}" srcOrd="0" destOrd="0" presId="urn:microsoft.com/office/officeart/2005/8/layout/radial4"/>
    <dgm:cxn modelId="{1EF318EC-E1D5-634E-973D-2A506A448795}" srcId="{7A05430D-E6E7-D047-9934-0219638A42E8}" destId="{DEC55E71-CB8B-DE4F-8D6B-79F5EE0AF09A}" srcOrd="1" destOrd="0" parTransId="{516473EB-9063-944D-8A21-E64048260864}" sibTransId="{43E95461-4B11-E14B-B3F8-432C8482B524}"/>
    <dgm:cxn modelId="{22ED26FA-17DF-224D-BBC2-DD20EED19DAF}" type="presOf" srcId="{35DBDBBB-6B67-3948-BA15-F95F6AB87E86}" destId="{E2E70FA7-B153-E74B-A98E-9224428F942C}" srcOrd="0" destOrd="0" presId="urn:microsoft.com/office/officeart/2005/8/layout/radial4"/>
    <dgm:cxn modelId="{EF6C42FA-3831-3348-B8AE-01A064699925}" type="presOf" srcId="{6D3FE947-BFD7-A44D-A8E3-56C14F1FF0DB}" destId="{CAF0924A-84D9-CD40-A222-29FEDBE02B29}" srcOrd="0" destOrd="0" presId="urn:microsoft.com/office/officeart/2005/8/layout/radial4"/>
    <dgm:cxn modelId="{F1177A19-4FC2-8746-B414-352B5501B861}" type="presParOf" srcId="{06662D49-44AA-FE42-9F2B-E518EFF298F6}" destId="{95C694EB-8730-4B46-B62F-3C5C033D31AC}" srcOrd="0" destOrd="0" presId="urn:microsoft.com/office/officeart/2005/8/layout/radial4"/>
    <dgm:cxn modelId="{3818A610-3145-A947-8947-9162863D29E3}" type="presParOf" srcId="{06662D49-44AA-FE42-9F2B-E518EFF298F6}" destId="{D6F23AEF-A0BD-C844-8249-2F363A71534C}" srcOrd="1" destOrd="0" presId="urn:microsoft.com/office/officeart/2005/8/layout/radial4"/>
    <dgm:cxn modelId="{E168CA8D-98FF-604E-A006-2A226D212A1D}" type="presParOf" srcId="{06662D49-44AA-FE42-9F2B-E518EFF298F6}" destId="{565ED4A6-D545-784C-9FD5-168F25B2EDDC}" srcOrd="2" destOrd="0" presId="urn:microsoft.com/office/officeart/2005/8/layout/radial4"/>
    <dgm:cxn modelId="{232CEDA5-B965-1A48-9D28-E4BE130C917A}" type="presParOf" srcId="{06662D49-44AA-FE42-9F2B-E518EFF298F6}" destId="{579514E9-6012-F147-A324-3AC07750E792}" srcOrd="3" destOrd="0" presId="urn:microsoft.com/office/officeart/2005/8/layout/radial4"/>
    <dgm:cxn modelId="{0D38475B-FEF6-C645-B130-98DD3127F053}" type="presParOf" srcId="{06662D49-44AA-FE42-9F2B-E518EFF298F6}" destId="{0B3C8386-A26B-FE4A-9039-D776C4E37865}" srcOrd="4" destOrd="0" presId="urn:microsoft.com/office/officeart/2005/8/layout/radial4"/>
    <dgm:cxn modelId="{22F27E43-01C0-B546-B400-A28EDC2F56BF}" type="presParOf" srcId="{06662D49-44AA-FE42-9F2B-E518EFF298F6}" destId="{6557F447-DFD8-3F46-A3B0-A43CE5114E12}" srcOrd="5" destOrd="0" presId="urn:microsoft.com/office/officeart/2005/8/layout/radial4"/>
    <dgm:cxn modelId="{881D225B-3F4B-5841-83F7-35DBA39CF4D5}" type="presParOf" srcId="{06662D49-44AA-FE42-9F2B-E518EFF298F6}" destId="{794BC130-C980-734C-AAA6-6050CA0AE713}" srcOrd="6" destOrd="0" presId="urn:microsoft.com/office/officeart/2005/8/layout/radial4"/>
    <dgm:cxn modelId="{62A7421B-E9AE-7E4F-A785-9326D401A81F}" type="presParOf" srcId="{06662D49-44AA-FE42-9F2B-E518EFF298F6}" destId="{48FE155D-B980-5645-A358-F8EC0E75564A}" srcOrd="7" destOrd="0" presId="urn:microsoft.com/office/officeart/2005/8/layout/radial4"/>
    <dgm:cxn modelId="{B36E0243-2D2E-9D41-AF01-7DA78DFDE9BB}" type="presParOf" srcId="{06662D49-44AA-FE42-9F2B-E518EFF298F6}" destId="{CAF0924A-84D9-CD40-A222-29FEDBE02B29}" srcOrd="8" destOrd="0" presId="urn:microsoft.com/office/officeart/2005/8/layout/radial4"/>
    <dgm:cxn modelId="{321A680A-0D2C-4442-836C-51300DE5E27E}" type="presParOf" srcId="{06662D49-44AA-FE42-9F2B-E518EFF298F6}" destId="{CC584E2D-09C6-8749-8215-7B2294FAA267}" srcOrd="9" destOrd="0" presId="urn:microsoft.com/office/officeart/2005/8/layout/radial4"/>
    <dgm:cxn modelId="{7FAF3245-673E-CF42-9DFA-CAB3E788A010}" type="presParOf" srcId="{06662D49-44AA-FE42-9F2B-E518EFF298F6}" destId="{E0AECBA1-1A8E-F743-BF92-C23E608969E0}" srcOrd="10" destOrd="0" presId="urn:microsoft.com/office/officeart/2005/8/layout/radial4"/>
    <dgm:cxn modelId="{41AD3B33-5F2F-AF46-A4C9-81D7614B139B}" type="presParOf" srcId="{06662D49-44AA-FE42-9F2B-E518EFF298F6}" destId="{E2E70FA7-B153-E74B-A98E-9224428F942C}" srcOrd="11" destOrd="0" presId="urn:microsoft.com/office/officeart/2005/8/layout/radial4"/>
    <dgm:cxn modelId="{1616A064-E8B2-A34D-A75F-E9DDB189D32A}" type="presParOf" srcId="{06662D49-44AA-FE42-9F2B-E518EFF298F6}" destId="{271C5089-A0D1-EC4A-9BEF-9911B699ED9B}"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65C421-7F3E-254F-A80D-07B8CDA2954C}"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C1F23816-BE71-8746-8D9E-2947964D5303}">
      <dgm:prSet phldrT="[Text]"/>
      <dgm:spPr/>
      <dgm:t>
        <a:bodyPr/>
        <a:lstStyle/>
        <a:p>
          <a:r>
            <a:rPr lang="en-US" b="1" dirty="0">
              <a:solidFill>
                <a:schemeClr val="tx1"/>
              </a:solidFill>
            </a:rPr>
            <a:t>Safety</a:t>
          </a:r>
        </a:p>
      </dgm:t>
    </dgm:pt>
    <dgm:pt modelId="{5E9F6324-7029-084B-9C4D-2085DC952F49}" type="parTrans" cxnId="{73DCDD96-B12F-3D40-BCE7-74DC4C55C27B}">
      <dgm:prSet/>
      <dgm:spPr/>
      <dgm:t>
        <a:bodyPr/>
        <a:lstStyle/>
        <a:p>
          <a:endParaRPr lang="en-US"/>
        </a:p>
      </dgm:t>
    </dgm:pt>
    <dgm:pt modelId="{480FB98D-D0A4-3A42-AECF-5DFECA3E1950}" type="sibTrans" cxnId="{73DCDD96-B12F-3D40-BCE7-74DC4C55C27B}">
      <dgm:prSet/>
      <dgm:spPr/>
      <dgm:t>
        <a:bodyPr/>
        <a:lstStyle/>
        <a:p>
          <a:endParaRPr lang="en-US" dirty="0"/>
        </a:p>
      </dgm:t>
    </dgm:pt>
    <dgm:pt modelId="{FFE1053E-5A1C-434D-8FE1-E970515A1B2B}">
      <dgm:prSet phldrT="[Text]"/>
      <dgm:spPr/>
      <dgm:t>
        <a:bodyPr/>
        <a:lstStyle/>
        <a:p>
          <a:r>
            <a:rPr lang="en-US" b="1" dirty="0">
              <a:solidFill>
                <a:schemeClr val="tx1"/>
              </a:solidFill>
            </a:rPr>
            <a:t>Funding</a:t>
          </a:r>
        </a:p>
      </dgm:t>
    </dgm:pt>
    <dgm:pt modelId="{C6376F56-E0AE-8E4A-AB79-0FC2076C8369}" type="parTrans" cxnId="{348310A6-8E77-FA42-A2C4-3AC2B7C8CF62}">
      <dgm:prSet/>
      <dgm:spPr/>
      <dgm:t>
        <a:bodyPr/>
        <a:lstStyle/>
        <a:p>
          <a:endParaRPr lang="en-US"/>
        </a:p>
      </dgm:t>
    </dgm:pt>
    <dgm:pt modelId="{F47099AC-AD7A-2642-98BD-0E5E35FE12A9}" type="sibTrans" cxnId="{348310A6-8E77-FA42-A2C4-3AC2B7C8CF62}">
      <dgm:prSet/>
      <dgm:spPr/>
      <dgm:t>
        <a:bodyPr/>
        <a:lstStyle/>
        <a:p>
          <a:endParaRPr lang="en-US" dirty="0"/>
        </a:p>
      </dgm:t>
    </dgm:pt>
    <dgm:pt modelId="{0FBF3A0A-43D5-A14E-9847-AB34FCC8B4BB}">
      <dgm:prSet phldrT="[Text]"/>
      <dgm:spPr/>
      <dgm:t>
        <a:bodyPr/>
        <a:lstStyle/>
        <a:p>
          <a:r>
            <a:rPr lang="en-US" b="1" dirty="0">
              <a:solidFill>
                <a:schemeClr val="tx1"/>
              </a:solidFill>
            </a:rPr>
            <a:t>Training and Quality Improvement</a:t>
          </a:r>
        </a:p>
      </dgm:t>
    </dgm:pt>
    <dgm:pt modelId="{FA701651-AA27-A942-A377-866AE352F2D9}" type="parTrans" cxnId="{339BD388-4F1D-1D47-80C6-0799DB44DF02}">
      <dgm:prSet/>
      <dgm:spPr/>
      <dgm:t>
        <a:bodyPr/>
        <a:lstStyle/>
        <a:p>
          <a:endParaRPr lang="en-US"/>
        </a:p>
      </dgm:t>
    </dgm:pt>
    <dgm:pt modelId="{91E5B4E0-5538-CA44-BB49-35D64F362C71}" type="sibTrans" cxnId="{339BD388-4F1D-1D47-80C6-0799DB44DF02}">
      <dgm:prSet/>
      <dgm:spPr/>
      <dgm:t>
        <a:bodyPr/>
        <a:lstStyle/>
        <a:p>
          <a:endParaRPr lang="en-US" dirty="0"/>
        </a:p>
      </dgm:t>
    </dgm:pt>
    <dgm:pt modelId="{4E9DE265-5F04-4848-8D0F-B9EAA5DB9A23}">
      <dgm:prSet phldrT="[Text]"/>
      <dgm:spPr/>
      <dgm:t>
        <a:bodyPr/>
        <a:lstStyle/>
        <a:p>
          <a:r>
            <a:rPr lang="en-US" b="1" dirty="0">
              <a:solidFill>
                <a:schemeClr val="tx1"/>
              </a:solidFill>
            </a:rPr>
            <a:t>Networks</a:t>
          </a:r>
        </a:p>
      </dgm:t>
    </dgm:pt>
    <dgm:pt modelId="{6377D431-7A3D-2F45-A8DB-AAE68BA8EF50}" type="parTrans" cxnId="{FCAF09A5-D492-BF4C-A3B3-3AFA9E4F7801}">
      <dgm:prSet/>
      <dgm:spPr/>
      <dgm:t>
        <a:bodyPr/>
        <a:lstStyle/>
        <a:p>
          <a:endParaRPr lang="en-US"/>
        </a:p>
      </dgm:t>
    </dgm:pt>
    <dgm:pt modelId="{909960B2-D00A-3449-9146-612DAC56BCC3}" type="sibTrans" cxnId="{FCAF09A5-D492-BF4C-A3B3-3AFA9E4F7801}">
      <dgm:prSet/>
      <dgm:spPr/>
      <dgm:t>
        <a:bodyPr/>
        <a:lstStyle/>
        <a:p>
          <a:endParaRPr lang="en-US" dirty="0"/>
        </a:p>
      </dgm:t>
    </dgm:pt>
    <dgm:pt modelId="{5FB65D84-7F8D-8B41-8F17-319766684675}" type="pres">
      <dgm:prSet presAssocID="{2965C421-7F3E-254F-A80D-07B8CDA2954C}" presName="cycle" presStyleCnt="0">
        <dgm:presLayoutVars>
          <dgm:dir/>
          <dgm:resizeHandles val="exact"/>
        </dgm:presLayoutVars>
      </dgm:prSet>
      <dgm:spPr/>
    </dgm:pt>
    <dgm:pt modelId="{F66D7375-FDD5-004A-917A-550A206AB08B}" type="pres">
      <dgm:prSet presAssocID="{C1F23816-BE71-8746-8D9E-2947964D5303}" presName="node" presStyleLbl="node1" presStyleIdx="0" presStyleCnt="4" custScaleX="148059" custScaleY="112621" custRadScaleRad="88167" custRadScaleInc="400000">
        <dgm:presLayoutVars>
          <dgm:bulletEnabled val="1"/>
        </dgm:presLayoutVars>
      </dgm:prSet>
      <dgm:spPr/>
    </dgm:pt>
    <dgm:pt modelId="{84F9D6BE-7A38-4541-AF42-0996F67EC0F6}" type="pres">
      <dgm:prSet presAssocID="{480FB98D-D0A4-3A42-AECF-5DFECA3E1950}" presName="sibTrans" presStyleLbl="sibTrans2D1" presStyleIdx="0" presStyleCnt="4" custAng="10184119" custScaleX="142927" custLinFactNeighborX="39673" custLinFactNeighborY="49341"/>
      <dgm:spPr/>
    </dgm:pt>
    <dgm:pt modelId="{8DB4BB66-3491-044D-91C5-D9DB81138972}" type="pres">
      <dgm:prSet presAssocID="{480FB98D-D0A4-3A42-AECF-5DFECA3E1950}" presName="connectorText" presStyleLbl="sibTrans2D1" presStyleIdx="0" presStyleCnt="4"/>
      <dgm:spPr/>
    </dgm:pt>
    <dgm:pt modelId="{CCD76361-2C70-E34C-AFD3-8EDBC5173B93}" type="pres">
      <dgm:prSet presAssocID="{FFE1053E-5A1C-434D-8FE1-E970515A1B2B}" presName="node" presStyleLbl="node1" presStyleIdx="1" presStyleCnt="4" custScaleX="148059" custScaleY="112621" custRadScaleRad="159821" custRadScaleInc="4165">
        <dgm:presLayoutVars>
          <dgm:bulletEnabled val="1"/>
        </dgm:presLayoutVars>
      </dgm:prSet>
      <dgm:spPr/>
    </dgm:pt>
    <dgm:pt modelId="{12A7973F-0703-9844-8168-B5C6599D2EB5}" type="pres">
      <dgm:prSet presAssocID="{F47099AC-AD7A-2642-98BD-0E5E35FE12A9}" presName="sibTrans" presStyleLbl="sibTrans2D1" presStyleIdx="1" presStyleCnt="4" custAng="7386479" custScaleX="143465" custLinFactX="-300000" custLinFactNeighborX="-325137" custLinFactNeighborY="-61008"/>
      <dgm:spPr/>
    </dgm:pt>
    <dgm:pt modelId="{1495855D-B351-9841-9BCF-71EA6D9F9C1B}" type="pres">
      <dgm:prSet presAssocID="{F47099AC-AD7A-2642-98BD-0E5E35FE12A9}" presName="connectorText" presStyleLbl="sibTrans2D1" presStyleIdx="1" presStyleCnt="4"/>
      <dgm:spPr/>
    </dgm:pt>
    <dgm:pt modelId="{E5A93C01-D581-6E41-B32C-9FDD4D79465C}" type="pres">
      <dgm:prSet presAssocID="{0FBF3A0A-43D5-A14E-9847-AB34FCC8B4BB}" presName="node" presStyleLbl="node1" presStyleIdx="2" presStyleCnt="4" custScaleX="148059" custScaleY="112621" custRadScaleRad="82906" custRadScaleInc="-396942">
        <dgm:presLayoutVars>
          <dgm:bulletEnabled val="1"/>
        </dgm:presLayoutVars>
      </dgm:prSet>
      <dgm:spPr/>
    </dgm:pt>
    <dgm:pt modelId="{31324DA2-2085-054C-95FE-C4CF2A6DC59B}" type="pres">
      <dgm:prSet presAssocID="{91E5B4E0-5538-CA44-BB49-35D64F362C71}" presName="sibTrans" presStyleLbl="sibTrans2D1" presStyleIdx="2" presStyleCnt="4" custAng="14347104" custScaleX="134503" custLinFactX="300000" custLinFactNeighborX="333594" custLinFactNeighborY="-36503"/>
      <dgm:spPr/>
    </dgm:pt>
    <dgm:pt modelId="{88508AA8-EA87-AA4F-8683-228138AD9D69}" type="pres">
      <dgm:prSet presAssocID="{91E5B4E0-5538-CA44-BB49-35D64F362C71}" presName="connectorText" presStyleLbl="sibTrans2D1" presStyleIdx="2" presStyleCnt="4"/>
      <dgm:spPr/>
    </dgm:pt>
    <dgm:pt modelId="{01AF125D-96F4-BA41-912E-7564F050C521}" type="pres">
      <dgm:prSet presAssocID="{4E9DE265-5F04-4848-8D0F-B9EAA5DB9A23}" presName="node" presStyleLbl="node1" presStyleIdx="3" presStyleCnt="4" custScaleX="148059" custScaleY="112621" custRadScaleRad="159738" custRadScaleInc="595">
        <dgm:presLayoutVars>
          <dgm:bulletEnabled val="1"/>
        </dgm:presLayoutVars>
      </dgm:prSet>
      <dgm:spPr/>
    </dgm:pt>
    <dgm:pt modelId="{D459DF9A-7B34-F34D-93C3-64B92DBF5803}" type="pres">
      <dgm:prSet presAssocID="{909960B2-D00A-3449-9146-612DAC56BCC3}" presName="sibTrans" presStyleLbl="sibTrans2D1" presStyleIdx="3" presStyleCnt="4" custAng="11861366" custScaleX="137043" custLinFactNeighborX="-55958" custLinFactNeighborY="37576"/>
      <dgm:spPr/>
    </dgm:pt>
    <dgm:pt modelId="{AC17E015-177A-524C-8317-CCC839E2C8DB}" type="pres">
      <dgm:prSet presAssocID="{909960B2-D00A-3449-9146-612DAC56BCC3}" presName="connectorText" presStyleLbl="sibTrans2D1" presStyleIdx="3" presStyleCnt="4"/>
      <dgm:spPr/>
    </dgm:pt>
  </dgm:ptLst>
  <dgm:cxnLst>
    <dgm:cxn modelId="{51F71B01-703A-4941-9680-7D5F415C5594}" type="presOf" srcId="{480FB98D-D0A4-3A42-AECF-5DFECA3E1950}" destId="{8DB4BB66-3491-044D-91C5-D9DB81138972}" srcOrd="1" destOrd="0" presId="urn:microsoft.com/office/officeart/2005/8/layout/cycle2"/>
    <dgm:cxn modelId="{50D2FD07-1024-4546-8004-B5B25657F600}" type="presOf" srcId="{91E5B4E0-5538-CA44-BB49-35D64F362C71}" destId="{31324DA2-2085-054C-95FE-C4CF2A6DC59B}" srcOrd="0" destOrd="0" presId="urn:microsoft.com/office/officeart/2005/8/layout/cycle2"/>
    <dgm:cxn modelId="{485DE81D-F625-0240-8911-CF3CCF788521}" type="presOf" srcId="{4E9DE265-5F04-4848-8D0F-B9EAA5DB9A23}" destId="{01AF125D-96F4-BA41-912E-7564F050C521}" srcOrd="0" destOrd="0" presId="urn:microsoft.com/office/officeart/2005/8/layout/cycle2"/>
    <dgm:cxn modelId="{36857A2E-3F23-2A41-8A98-67E8BE2F5608}" type="presOf" srcId="{C1F23816-BE71-8746-8D9E-2947964D5303}" destId="{F66D7375-FDD5-004A-917A-550A206AB08B}" srcOrd="0" destOrd="0" presId="urn:microsoft.com/office/officeart/2005/8/layout/cycle2"/>
    <dgm:cxn modelId="{3DDABC5B-8279-6443-BEF3-B9A02DAD509E}" type="presOf" srcId="{FFE1053E-5A1C-434D-8FE1-E970515A1B2B}" destId="{CCD76361-2C70-E34C-AFD3-8EDBC5173B93}" srcOrd="0" destOrd="0" presId="urn:microsoft.com/office/officeart/2005/8/layout/cycle2"/>
    <dgm:cxn modelId="{1E6E2861-B2F5-1649-8F0E-8C16828E660E}" type="presOf" srcId="{F47099AC-AD7A-2642-98BD-0E5E35FE12A9}" destId="{12A7973F-0703-9844-8168-B5C6599D2EB5}" srcOrd="0" destOrd="0" presId="urn:microsoft.com/office/officeart/2005/8/layout/cycle2"/>
    <dgm:cxn modelId="{25521962-20C8-004A-8BEF-A9A0D5251E5F}" type="presOf" srcId="{0FBF3A0A-43D5-A14E-9847-AB34FCC8B4BB}" destId="{E5A93C01-D581-6E41-B32C-9FDD4D79465C}" srcOrd="0" destOrd="0" presId="urn:microsoft.com/office/officeart/2005/8/layout/cycle2"/>
    <dgm:cxn modelId="{F615407A-C350-EA48-9461-94A15371571B}" type="presOf" srcId="{480FB98D-D0A4-3A42-AECF-5DFECA3E1950}" destId="{84F9D6BE-7A38-4541-AF42-0996F67EC0F6}" srcOrd="0" destOrd="0" presId="urn:microsoft.com/office/officeart/2005/8/layout/cycle2"/>
    <dgm:cxn modelId="{339BD388-4F1D-1D47-80C6-0799DB44DF02}" srcId="{2965C421-7F3E-254F-A80D-07B8CDA2954C}" destId="{0FBF3A0A-43D5-A14E-9847-AB34FCC8B4BB}" srcOrd="2" destOrd="0" parTransId="{FA701651-AA27-A942-A377-866AE352F2D9}" sibTransId="{91E5B4E0-5538-CA44-BB49-35D64F362C71}"/>
    <dgm:cxn modelId="{73DCDD96-B12F-3D40-BCE7-74DC4C55C27B}" srcId="{2965C421-7F3E-254F-A80D-07B8CDA2954C}" destId="{C1F23816-BE71-8746-8D9E-2947964D5303}" srcOrd="0" destOrd="0" parTransId="{5E9F6324-7029-084B-9C4D-2085DC952F49}" sibTransId="{480FB98D-D0A4-3A42-AECF-5DFECA3E1950}"/>
    <dgm:cxn modelId="{FCAF09A5-D492-BF4C-A3B3-3AFA9E4F7801}" srcId="{2965C421-7F3E-254F-A80D-07B8CDA2954C}" destId="{4E9DE265-5F04-4848-8D0F-B9EAA5DB9A23}" srcOrd="3" destOrd="0" parTransId="{6377D431-7A3D-2F45-A8DB-AAE68BA8EF50}" sibTransId="{909960B2-D00A-3449-9146-612DAC56BCC3}"/>
    <dgm:cxn modelId="{348310A6-8E77-FA42-A2C4-3AC2B7C8CF62}" srcId="{2965C421-7F3E-254F-A80D-07B8CDA2954C}" destId="{FFE1053E-5A1C-434D-8FE1-E970515A1B2B}" srcOrd="1" destOrd="0" parTransId="{C6376F56-E0AE-8E4A-AB79-0FC2076C8369}" sibTransId="{F47099AC-AD7A-2642-98BD-0E5E35FE12A9}"/>
    <dgm:cxn modelId="{6FE1EFAB-325A-1949-B3C8-402DDB07E09A}" type="presOf" srcId="{909960B2-D00A-3449-9146-612DAC56BCC3}" destId="{AC17E015-177A-524C-8317-CCC839E2C8DB}" srcOrd="1" destOrd="0" presId="urn:microsoft.com/office/officeart/2005/8/layout/cycle2"/>
    <dgm:cxn modelId="{A48682C6-9567-3643-9D58-A01163699668}" type="presOf" srcId="{91E5B4E0-5538-CA44-BB49-35D64F362C71}" destId="{88508AA8-EA87-AA4F-8683-228138AD9D69}" srcOrd="1" destOrd="0" presId="urn:microsoft.com/office/officeart/2005/8/layout/cycle2"/>
    <dgm:cxn modelId="{37F036D6-72A0-7843-B3F8-CE04F90B5E15}" type="presOf" srcId="{909960B2-D00A-3449-9146-612DAC56BCC3}" destId="{D459DF9A-7B34-F34D-93C3-64B92DBF5803}" srcOrd="0" destOrd="0" presId="urn:microsoft.com/office/officeart/2005/8/layout/cycle2"/>
    <dgm:cxn modelId="{37BC2EDC-42F5-4340-A51A-364E38078740}" type="presOf" srcId="{F47099AC-AD7A-2642-98BD-0E5E35FE12A9}" destId="{1495855D-B351-9841-9BCF-71EA6D9F9C1B}" srcOrd="1" destOrd="0" presId="urn:microsoft.com/office/officeart/2005/8/layout/cycle2"/>
    <dgm:cxn modelId="{8ACEA7ED-97EC-1B42-AAF1-0930F4D91EC2}" type="presOf" srcId="{2965C421-7F3E-254F-A80D-07B8CDA2954C}" destId="{5FB65D84-7F8D-8B41-8F17-319766684675}" srcOrd="0" destOrd="0" presId="urn:microsoft.com/office/officeart/2005/8/layout/cycle2"/>
    <dgm:cxn modelId="{E331805A-0AA9-CB45-809B-3E34C34DDF1A}" type="presParOf" srcId="{5FB65D84-7F8D-8B41-8F17-319766684675}" destId="{F66D7375-FDD5-004A-917A-550A206AB08B}" srcOrd="0" destOrd="0" presId="urn:microsoft.com/office/officeart/2005/8/layout/cycle2"/>
    <dgm:cxn modelId="{5A904613-CA89-EC4B-A6F3-64027C386160}" type="presParOf" srcId="{5FB65D84-7F8D-8B41-8F17-319766684675}" destId="{84F9D6BE-7A38-4541-AF42-0996F67EC0F6}" srcOrd="1" destOrd="0" presId="urn:microsoft.com/office/officeart/2005/8/layout/cycle2"/>
    <dgm:cxn modelId="{ECFAF12D-FFC6-6D44-A821-E46C7E6970C5}" type="presParOf" srcId="{84F9D6BE-7A38-4541-AF42-0996F67EC0F6}" destId="{8DB4BB66-3491-044D-91C5-D9DB81138972}" srcOrd="0" destOrd="0" presId="urn:microsoft.com/office/officeart/2005/8/layout/cycle2"/>
    <dgm:cxn modelId="{7E377CAD-F945-4F4B-8F70-A8D081DEACEC}" type="presParOf" srcId="{5FB65D84-7F8D-8B41-8F17-319766684675}" destId="{CCD76361-2C70-E34C-AFD3-8EDBC5173B93}" srcOrd="2" destOrd="0" presId="urn:microsoft.com/office/officeart/2005/8/layout/cycle2"/>
    <dgm:cxn modelId="{146221E7-6645-E54A-86A2-84E0B6990286}" type="presParOf" srcId="{5FB65D84-7F8D-8B41-8F17-319766684675}" destId="{12A7973F-0703-9844-8168-B5C6599D2EB5}" srcOrd="3" destOrd="0" presId="urn:microsoft.com/office/officeart/2005/8/layout/cycle2"/>
    <dgm:cxn modelId="{D4962A20-EE0E-674C-8CDA-5CAA65ACF4C7}" type="presParOf" srcId="{12A7973F-0703-9844-8168-B5C6599D2EB5}" destId="{1495855D-B351-9841-9BCF-71EA6D9F9C1B}" srcOrd="0" destOrd="0" presId="urn:microsoft.com/office/officeart/2005/8/layout/cycle2"/>
    <dgm:cxn modelId="{D2B7BD9E-56A4-7440-BCB1-FE3224F59E3B}" type="presParOf" srcId="{5FB65D84-7F8D-8B41-8F17-319766684675}" destId="{E5A93C01-D581-6E41-B32C-9FDD4D79465C}" srcOrd="4" destOrd="0" presId="urn:microsoft.com/office/officeart/2005/8/layout/cycle2"/>
    <dgm:cxn modelId="{D9D4264F-FFFE-4841-B762-635D2F897D9C}" type="presParOf" srcId="{5FB65D84-7F8D-8B41-8F17-319766684675}" destId="{31324DA2-2085-054C-95FE-C4CF2A6DC59B}" srcOrd="5" destOrd="0" presId="urn:microsoft.com/office/officeart/2005/8/layout/cycle2"/>
    <dgm:cxn modelId="{16B59A6D-EAA0-CF40-9B8B-4ED32A93CBC2}" type="presParOf" srcId="{31324DA2-2085-054C-95FE-C4CF2A6DC59B}" destId="{88508AA8-EA87-AA4F-8683-228138AD9D69}" srcOrd="0" destOrd="0" presId="urn:microsoft.com/office/officeart/2005/8/layout/cycle2"/>
    <dgm:cxn modelId="{91098757-702B-2E4B-B9B9-55AD999BF677}" type="presParOf" srcId="{5FB65D84-7F8D-8B41-8F17-319766684675}" destId="{01AF125D-96F4-BA41-912E-7564F050C521}" srcOrd="6" destOrd="0" presId="urn:microsoft.com/office/officeart/2005/8/layout/cycle2"/>
    <dgm:cxn modelId="{019BE004-2B2D-5244-8824-6CCFECAF9F47}" type="presParOf" srcId="{5FB65D84-7F8D-8B41-8F17-319766684675}" destId="{D459DF9A-7B34-F34D-93C3-64B92DBF5803}" srcOrd="7" destOrd="0" presId="urn:microsoft.com/office/officeart/2005/8/layout/cycle2"/>
    <dgm:cxn modelId="{7927AA1D-C392-C64C-B17C-904BACFEA2F6}" type="presParOf" srcId="{D459DF9A-7B34-F34D-93C3-64B92DBF5803}" destId="{AC17E015-177A-524C-8317-CCC839E2C8D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2D3025-91E5-0C45-9472-3B527455ADB2}"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C28D8062-F7ED-4847-AEE4-F622A01DDCED}">
      <dgm:prSet phldrT="[Text]"/>
      <dgm:spPr/>
      <dgm:t>
        <a:bodyPr/>
        <a:lstStyle/>
        <a:p>
          <a:pPr algn="ctr"/>
          <a:r>
            <a:rPr lang="en-US" b="1" dirty="0"/>
            <a:t>Funding</a:t>
          </a:r>
        </a:p>
      </dgm:t>
    </dgm:pt>
    <dgm:pt modelId="{E642F160-F890-BD44-B0FE-470D39EF03C8}" type="parTrans" cxnId="{13ACE319-D647-7C44-A8A4-14BBB238351F}">
      <dgm:prSet/>
      <dgm:spPr/>
      <dgm:t>
        <a:bodyPr/>
        <a:lstStyle/>
        <a:p>
          <a:endParaRPr lang="en-US"/>
        </a:p>
      </dgm:t>
    </dgm:pt>
    <dgm:pt modelId="{8D06D40C-A9DE-034D-80F5-0FA5A258AB2C}" type="sibTrans" cxnId="{13ACE319-D647-7C44-A8A4-14BBB238351F}">
      <dgm:prSet/>
      <dgm:spPr/>
      <dgm:t>
        <a:bodyPr/>
        <a:lstStyle/>
        <a:p>
          <a:endParaRPr lang="en-US"/>
        </a:p>
      </dgm:t>
    </dgm:pt>
    <dgm:pt modelId="{5E9F9869-6AA0-564E-A1E8-658B91C99713}">
      <dgm:prSet phldrT="[Text]"/>
      <dgm:spPr/>
      <dgm:t>
        <a:bodyPr/>
        <a:lstStyle/>
        <a:p>
          <a:endParaRPr lang="en-US" b="1" dirty="0"/>
        </a:p>
        <a:p>
          <a:r>
            <a:rPr lang="en-US" b="1" dirty="0"/>
            <a:t>Staff</a:t>
          </a:r>
        </a:p>
        <a:p>
          <a:endParaRPr lang="en-US" dirty="0"/>
        </a:p>
      </dgm:t>
    </dgm:pt>
    <dgm:pt modelId="{50335661-EAFC-6B4D-8BE5-78C171C703E7}" type="parTrans" cxnId="{1CCD07AA-042D-E14F-9192-195E9FDA68CC}">
      <dgm:prSet/>
      <dgm:spPr/>
      <dgm:t>
        <a:bodyPr/>
        <a:lstStyle/>
        <a:p>
          <a:endParaRPr lang="en-US"/>
        </a:p>
      </dgm:t>
    </dgm:pt>
    <dgm:pt modelId="{24977BE0-37FA-5F4E-87EB-2FD3CBD0448B}" type="sibTrans" cxnId="{1CCD07AA-042D-E14F-9192-195E9FDA68CC}">
      <dgm:prSet/>
      <dgm:spPr/>
      <dgm:t>
        <a:bodyPr/>
        <a:lstStyle/>
        <a:p>
          <a:endParaRPr lang="en-US"/>
        </a:p>
      </dgm:t>
    </dgm:pt>
    <dgm:pt modelId="{313A4FC3-B5AB-3D44-A296-2C761C4D9276}">
      <dgm:prSet phldrT="[Text]"/>
      <dgm:spPr/>
      <dgm:t>
        <a:bodyPr/>
        <a:lstStyle/>
        <a:p>
          <a:r>
            <a:rPr lang="en-US" b="1" dirty="0"/>
            <a:t>Equipment</a:t>
          </a:r>
        </a:p>
      </dgm:t>
    </dgm:pt>
    <dgm:pt modelId="{651056D0-B86A-0748-A971-C2556C3539DE}" type="parTrans" cxnId="{CC4F306F-295A-8B46-8ECE-BC00207008A9}">
      <dgm:prSet/>
      <dgm:spPr/>
      <dgm:t>
        <a:bodyPr/>
        <a:lstStyle/>
        <a:p>
          <a:endParaRPr lang="en-US"/>
        </a:p>
      </dgm:t>
    </dgm:pt>
    <dgm:pt modelId="{25B26969-BD8F-4543-8892-A6714F6EDD64}" type="sibTrans" cxnId="{CC4F306F-295A-8B46-8ECE-BC00207008A9}">
      <dgm:prSet/>
      <dgm:spPr/>
      <dgm:t>
        <a:bodyPr/>
        <a:lstStyle/>
        <a:p>
          <a:endParaRPr lang="en-US"/>
        </a:p>
      </dgm:t>
    </dgm:pt>
    <dgm:pt modelId="{7A720E6A-5A76-4045-BAC8-4AC564F0EA23}">
      <dgm:prSet phldrT="[Text]"/>
      <dgm:spPr/>
      <dgm:t>
        <a:bodyPr/>
        <a:lstStyle/>
        <a:p>
          <a:endParaRPr lang="en-US" b="1" dirty="0"/>
        </a:p>
        <a:p>
          <a:r>
            <a:rPr lang="en-US" b="1" dirty="0"/>
            <a:t>Training</a:t>
          </a:r>
        </a:p>
        <a:p>
          <a:r>
            <a:rPr lang="en-US" dirty="0"/>
            <a:t> </a:t>
          </a:r>
        </a:p>
      </dgm:t>
    </dgm:pt>
    <dgm:pt modelId="{0A8D2550-5733-D447-9053-7B8D5C766537}" type="parTrans" cxnId="{FD888226-C467-5D4F-AFA1-1BF368D73635}">
      <dgm:prSet/>
      <dgm:spPr/>
      <dgm:t>
        <a:bodyPr/>
        <a:lstStyle/>
        <a:p>
          <a:endParaRPr lang="en-US"/>
        </a:p>
      </dgm:t>
    </dgm:pt>
    <dgm:pt modelId="{662ED5F3-F4CA-CD45-9CFB-1DFAC02821D1}" type="sibTrans" cxnId="{FD888226-C467-5D4F-AFA1-1BF368D73635}">
      <dgm:prSet/>
      <dgm:spPr/>
      <dgm:t>
        <a:bodyPr/>
        <a:lstStyle/>
        <a:p>
          <a:endParaRPr lang="en-US"/>
        </a:p>
      </dgm:t>
    </dgm:pt>
    <dgm:pt modelId="{E4BA5F73-C597-3B4B-A2E5-F7E3825F7685}" type="pres">
      <dgm:prSet presAssocID="{EA2D3025-91E5-0C45-9472-3B527455ADB2}" presName="Name0" presStyleCnt="0">
        <dgm:presLayoutVars>
          <dgm:dir/>
          <dgm:resizeHandles val="exact"/>
        </dgm:presLayoutVars>
      </dgm:prSet>
      <dgm:spPr/>
    </dgm:pt>
    <dgm:pt modelId="{1FBF68A4-4289-E340-82CC-7BEFAB3CC98A}" type="pres">
      <dgm:prSet presAssocID="{C28D8062-F7ED-4847-AEE4-F622A01DDCED}" presName="Name5" presStyleLbl="vennNode1" presStyleIdx="0" presStyleCnt="4">
        <dgm:presLayoutVars>
          <dgm:bulletEnabled val="1"/>
        </dgm:presLayoutVars>
      </dgm:prSet>
      <dgm:spPr/>
    </dgm:pt>
    <dgm:pt modelId="{6EA27882-98BF-5648-B0CF-BB6CC6A07643}" type="pres">
      <dgm:prSet presAssocID="{8D06D40C-A9DE-034D-80F5-0FA5A258AB2C}" presName="space" presStyleCnt="0"/>
      <dgm:spPr/>
    </dgm:pt>
    <dgm:pt modelId="{29950F01-8F08-FB41-9DF1-0103F871BB92}" type="pres">
      <dgm:prSet presAssocID="{5E9F9869-6AA0-564E-A1E8-658B91C99713}" presName="Name5" presStyleLbl="vennNode1" presStyleIdx="1" presStyleCnt="4">
        <dgm:presLayoutVars>
          <dgm:bulletEnabled val="1"/>
        </dgm:presLayoutVars>
      </dgm:prSet>
      <dgm:spPr/>
    </dgm:pt>
    <dgm:pt modelId="{B7756CDD-7403-C54A-84EE-52FE6F8DFF7B}" type="pres">
      <dgm:prSet presAssocID="{24977BE0-37FA-5F4E-87EB-2FD3CBD0448B}" presName="space" presStyleCnt="0"/>
      <dgm:spPr/>
    </dgm:pt>
    <dgm:pt modelId="{47FB8296-2F44-B148-9D78-AF8280636610}" type="pres">
      <dgm:prSet presAssocID="{313A4FC3-B5AB-3D44-A296-2C761C4D9276}" presName="Name5" presStyleLbl="vennNode1" presStyleIdx="2" presStyleCnt="4">
        <dgm:presLayoutVars>
          <dgm:bulletEnabled val="1"/>
        </dgm:presLayoutVars>
      </dgm:prSet>
      <dgm:spPr/>
    </dgm:pt>
    <dgm:pt modelId="{767C8E34-9945-7848-AC5B-4B5386E3C627}" type="pres">
      <dgm:prSet presAssocID="{25B26969-BD8F-4543-8892-A6714F6EDD64}" presName="space" presStyleCnt="0"/>
      <dgm:spPr/>
    </dgm:pt>
    <dgm:pt modelId="{9BC23FF1-4457-6642-AAEB-C9D81E9EA6A6}" type="pres">
      <dgm:prSet presAssocID="{7A720E6A-5A76-4045-BAC8-4AC564F0EA23}" presName="Name5" presStyleLbl="vennNode1" presStyleIdx="3" presStyleCnt="4">
        <dgm:presLayoutVars>
          <dgm:bulletEnabled val="1"/>
        </dgm:presLayoutVars>
      </dgm:prSet>
      <dgm:spPr/>
    </dgm:pt>
  </dgm:ptLst>
  <dgm:cxnLst>
    <dgm:cxn modelId="{13ACE319-D647-7C44-A8A4-14BBB238351F}" srcId="{EA2D3025-91E5-0C45-9472-3B527455ADB2}" destId="{C28D8062-F7ED-4847-AEE4-F622A01DDCED}" srcOrd="0" destOrd="0" parTransId="{E642F160-F890-BD44-B0FE-470D39EF03C8}" sibTransId="{8D06D40C-A9DE-034D-80F5-0FA5A258AB2C}"/>
    <dgm:cxn modelId="{FD888226-C467-5D4F-AFA1-1BF368D73635}" srcId="{EA2D3025-91E5-0C45-9472-3B527455ADB2}" destId="{7A720E6A-5A76-4045-BAC8-4AC564F0EA23}" srcOrd="3" destOrd="0" parTransId="{0A8D2550-5733-D447-9053-7B8D5C766537}" sibTransId="{662ED5F3-F4CA-CD45-9CFB-1DFAC02821D1}"/>
    <dgm:cxn modelId="{2DB75E3A-8459-094A-AF63-63AA3DE7A479}" type="presOf" srcId="{313A4FC3-B5AB-3D44-A296-2C761C4D9276}" destId="{47FB8296-2F44-B148-9D78-AF8280636610}" srcOrd="0" destOrd="0" presId="urn:microsoft.com/office/officeart/2005/8/layout/venn3"/>
    <dgm:cxn modelId="{CC4F306F-295A-8B46-8ECE-BC00207008A9}" srcId="{EA2D3025-91E5-0C45-9472-3B527455ADB2}" destId="{313A4FC3-B5AB-3D44-A296-2C761C4D9276}" srcOrd="2" destOrd="0" parTransId="{651056D0-B86A-0748-A971-C2556C3539DE}" sibTransId="{25B26969-BD8F-4543-8892-A6714F6EDD64}"/>
    <dgm:cxn modelId="{E499FE7C-97B9-A04C-9220-5D218FF7894D}" type="presOf" srcId="{EA2D3025-91E5-0C45-9472-3B527455ADB2}" destId="{E4BA5F73-C597-3B4B-A2E5-F7E3825F7685}" srcOrd="0" destOrd="0" presId="urn:microsoft.com/office/officeart/2005/8/layout/venn3"/>
    <dgm:cxn modelId="{1CCD07AA-042D-E14F-9192-195E9FDA68CC}" srcId="{EA2D3025-91E5-0C45-9472-3B527455ADB2}" destId="{5E9F9869-6AA0-564E-A1E8-658B91C99713}" srcOrd="1" destOrd="0" parTransId="{50335661-EAFC-6B4D-8BE5-78C171C703E7}" sibTransId="{24977BE0-37FA-5F4E-87EB-2FD3CBD0448B}"/>
    <dgm:cxn modelId="{73F7E9F3-A327-8B47-873E-6B32C88E6529}" type="presOf" srcId="{7A720E6A-5A76-4045-BAC8-4AC564F0EA23}" destId="{9BC23FF1-4457-6642-AAEB-C9D81E9EA6A6}" srcOrd="0" destOrd="0" presId="urn:microsoft.com/office/officeart/2005/8/layout/venn3"/>
    <dgm:cxn modelId="{83255EFD-048E-7B45-8B02-3B25A7D3282D}" type="presOf" srcId="{5E9F9869-6AA0-564E-A1E8-658B91C99713}" destId="{29950F01-8F08-FB41-9DF1-0103F871BB92}" srcOrd="0" destOrd="0" presId="urn:microsoft.com/office/officeart/2005/8/layout/venn3"/>
    <dgm:cxn modelId="{F398B2FF-2170-A148-84D2-4923A401134C}" type="presOf" srcId="{C28D8062-F7ED-4847-AEE4-F622A01DDCED}" destId="{1FBF68A4-4289-E340-82CC-7BEFAB3CC98A}" srcOrd="0" destOrd="0" presId="urn:microsoft.com/office/officeart/2005/8/layout/venn3"/>
    <dgm:cxn modelId="{DE2B8D86-783B-AB41-A5AD-06C016A27C01}" type="presParOf" srcId="{E4BA5F73-C597-3B4B-A2E5-F7E3825F7685}" destId="{1FBF68A4-4289-E340-82CC-7BEFAB3CC98A}" srcOrd="0" destOrd="0" presId="urn:microsoft.com/office/officeart/2005/8/layout/venn3"/>
    <dgm:cxn modelId="{5A2CE276-F589-1B4C-B024-0A839327FBD6}" type="presParOf" srcId="{E4BA5F73-C597-3B4B-A2E5-F7E3825F7685}" destId="{6EA27882-98BF-5648-B0CF-BB6CC6A07643}" srcOrd="1" destOrd="0" presId="urn:microsoft.com/office/officeart/2005/8/layout/venn3"/>
    <dgm:cxn modelId="{4FE96CD0-F515-C149-A23E-206791845BCA}" type="presParOf" srcId="{E4BA5F73-C597-3B4B-A2E5-F7E3825F7685}" destId="{29950F01-8F08-FB41-9DF1-0103F871BB92}" srcOrd="2" destOrd="0" presId="urn:microsoft.com/office/officeart/2005/8/layout/venn3"/>
    <dgm:cxn modelId="{ADA501C3-D0DC-7748-9AC0-3378F84D7DCC}" type="presParOf" srcId="{E4BA5F73-C597-3B4B-A2E5-F7E3825F7685}" destId="{B7756CDD-7403-C54A-84EE-52FE6F8DFF7B}" srcOrd="3" destOrd="0" presId="urn:microsoft.com/office/officeart/2005/8/layout/venn3"/>
    <dgm:cxn modelId="{272FD639-57F5-0D48-8F1A-2831C831D74C}" type="presParOf" srcId="{E4BA5F73-C597-3B4B-A2E5-F7E3825F7685}" destId="{47FB8296-2F44-B148-9D78-AF8280636610}" srcOrd="4" destOrd="0" presId="urn:microsoft.com/office/officeart/2005/8/layout/venn3"/>
    <dgm:cxn modelId="{CE5ED815-32D0-DD47-955C-1AF1CEC986CB}" type="presParOf" srcId="{E4BA5F73-C597-3B4B-A2E5-F7E3825F7685}" destId="{767C8E34-9945-7848-AC5B-4B5386E3C627}" srcOrd="5" destOrd="0" presId="urn:microsoft.com/office/officeart/2005/8/layout/venn3"/>
    <dgm:cxn modelId="{5C78D92E-8732-FB4A-A015-065395024C70}" type="presParOf" srcId="{E4BA5F73-C597-3B4B-A2E5-F7E3825F7685}" destId="{9BC23FF1-4457-6642-AAEB-C9D81E9EA6A6}"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06958D-5E39-3C43-AC82-5E3DB090CA49}" type="doc">
      <dgm:prSet loTypeId="urn:microsoft.com/office/officeart/2005/8/layout/venn1" loCatId="" qsTypeId="urn:microsoft.com/office/officeart/2005/8/quickstyle/simple1" qsCatId="simple" csTypeId="urn:microsoft.com/office/officeart/2005/8/colors/accent1_2" csCatId="accent1" phldr="1"/>
      <dgm:spPr/>
    </dgm:pt>
    <dgm:pt modelId="{E189DABB-A763-8A4E-B9EA-4EAD03EAB38D}">
      <dgm:prSet phldrT="[Text]"/>
      <dgm:spPr/>
      <dgm:t>
        <a:bodyPr/>
        <a:lstStyle/>
        <a:p>
          <a:r>
            <a:rPr lang="en-US" b="1" dirty="0"/>
            <a:t>Networks</a:t>
          </a:r>
        </a:p>
      </dgm:t>
    </dgm:pt>
    <dgm:pt modelId="{9EA3F2B2-78A5-7B4B-8E5D-11CE81B61696}" type="parTrans" cxnId="{2EB7BA44-EC80-D545-80B6-4267CC137C09}">
      <dgm:prSet/>
      <dgm:spPr/>
      <dgm:t>
        <a:bodyPr/>
        <a:lstStyle/>
        <a:p>
          <a:endParaRPr lang="en-US" b="1"/>
        </a:p>
      </dgm:t>
    </dgm:pt>
    <dgm:pt modelId="{90E1A31A-8DBE-5845-87CB-A0F9329CCE36}" type="sibTrans" cxnId="{2EB7BA44-EC80-D545-80B6-4267CC137C09}">
      <dgm:prSet/>
      <dgm:spPr/>
      <dgm:t>
        <a:bodyPr/>
        <a:lstStyle/>
        <a:p>
          <a:endParaRPr lang="en-US" b="1"/>
        </a:p>
      </dgm:t>
    </dgm:pt>
    <dgm:pt modelId="{8B32D8D2-C50E-854E-81EC-F70B7D9E58F5}">
      <dgm:prSet phldrT="[Text]"/>
      <dgm:spPr/>
      <dgm:t>
        <a:bodyPr/>
        <a:lstStyle/>
        <a:p>
          <a:r>
            <a:rPr lang="en-US" b="1" dirty="0"/>
            <a:t>Coalitions</a:t>
          </a:r>
        </a:p>
      </dgm:t>
    </dgm:pt>
    <dgm:pt modelId="{AB70BF90-FD32-1D49-83E8-AE04205215C3}" type="sibTrans" cxnId="{65B3ECA9-FFDA-CC4B-AA44-04A0368CD226}">
      <dgm:prSet/>
      <dgm:spPr/>
      <dgm:t>
        <a:bodyPr/>
        <a:lstStyle/>
        <a:p>
          <a:endParaRPr lang="en-US" b="1"/>
        </a:p>
      </dgm:t>
    </dgm:pt>
    <dgm:pt modelId="{170E835E-F2A2-B240-9C5D-7E9DD47CD71E}" type="parTrans" cxnId="{65B3ECA9-FFDA-CC4B-AA44-04A0368CD226}">
      <dgm:prSet/>
      <dgm:spPr/>
      <dgm:t>
        <a:bodyPr/>
        <a:lstStyle/>
        <a:p>
          <a:endParaRPr lang="en-US" b="1"/>
        </a:p>
      </dgm:t>
    </dgm:pt>
    <dgm:pt modelId="{989C2191-0C83-2848-8186-3C52A19B5987}" type="pres">
      <dgm:prSet presAssocID="{CC06958D-5E39-3C43-AC82-5E3DB090CA49}" presName="compositeShape" presStyleCnt="0">
        <dgm:presLayoutVars>
          <dgm:chMax val="7"/>
          <dgm:dir/>
          <dgm:resizeHandles val="exact"/>
        </dgm:presLayoutVars>
      </dgm:prSet>
      <dgm:spPr/>
    </dgm:pt>
    <dgm:pt modelId="{54616EA7-139C-5242-9D59-9F52D649D31C}" type="pres">
      <dgm:prSet presAssocID="{E189DABB-A763-8A4E-B9EA-4EAD03EAB38D}" presName="circ1" presStyleLbl="vennNode1" presStyleIdx="0" presStyleCnt="2"/>
      <dgm:spPr/>
    </dgm:pt>
    <dgm:pt modelId="{723B2784-E69F-544D-BE61-0F445DCD1F25}" type="pres">
      <dgm:prSet presAssocID="{E189DABB-A763-8A4E-B9EA-4EAD03EAB38D}" presName="circ1Tx" presStyleLbl="revTx" presStyleIdx="0" presStyleCnt="0">
        <dgm:presLayoutVars>
          <dgm:chMax val="0"/>
          <dgm:chPref val="0"/>
          <dgm:bulletEnabled val="1"/>
        </dgm:presLayoutVars>
      </dgm:prSet>
      <dgm:spPr/>
    </dgm:pt>
    <dgm:pt modelId="{946EDF6C-2095-0449-8285-780844AA46B5}" type="pres">
      <dgm:prSet presAssocID="{8B32D8D2-C50E-854E-81EC-F70B7D9E58F5}" presName="circ2" presStyleLbl="vennNode1" presStyleIdx="1" presStyleCnt="2"/>
      <dgm:spPr/>
    </dgm:pt>
    <dgm:pt modelId="{730C2A44-3387-7B4B-A05B-B886172A1293}" type="pres">
      <dgm:prSet presAssocID="{8B32D8D2-C50E-854E-81EC-F70B7D9E58F5}" presName="circ2Tx" presStyleLbl="revTx" presStyleIdx="0" presStyleCnt="0">
        <dgm:presLayoutVars>
          <dgm:chMax val="0"/>
          <dgm:chPref val="0"/>
          <dgm:bulletEnabled val="1"/>
        </dgm:presLayoutVars>
      </dgm:prSet>
      <dgm:spPr/>
    </dgm:pt>
  </dgm:ptLst>
  <dgm:cxnLst>
    <dgm:cxn modelId="{2EB7BA44-EC80-D545-80B6-4267CC137C09}" srcId="{CC06958D-5E39-3C43-AC82-5E3DB090CA49}" destId="{E189DABB-A763-8A4E-B9EA-4EAD03EAB38D}" srcOrd="0" destOrd="0" parTransId="{9EA3F2B2-78A5-7B4B-8E5D-11CE81B61696}" sibTransId="{90E1A31A-8DBE-5845-87CB-A0F9329CCE36}"/>
    <dgm:cxn modelId="{6F5A975B-0A93-9C42-89BF-B63D9EBDA06D}" type="presOf" srcId="{8B32D8D2-C50E-854E-81EC-F70B7D9E58F5}" destId="{946EDF6C-2095-0449-8285-780844AA46B5}" srcOrd="0" destOrd="0" presId="urn:microsoft.com/office/officeart/2005/8/layout/venn1"/>
    <dgm:cxn modelId="{32520F5D-D199-FF4B-864D-43946F654992}" type="presOf" srcId="{E189DABB-A763-8A4E-B9EA-4EAD03EAB38D}" destId="{723B2784-E69F-544D-BE61-0F445DCD1F25}" srcOrd="1" destOrd="0" presId="urn:microsoft.com/office/officeart/2005/8/layout/venn1"/>
    <dgm:cxn modelId="{160AF96A-6A4A-3340-83A8-6749EB604629}" type="presOf" srcId="{CC06958D-5E39-3C43-AC82-5E3DB090CA49}" destId="{989C2191-0C83-2848-8186-3C52A19B5987}" srcOrd="0" destOrd="0" presId="urn:microsoft.com/office/officeart/2005/8/layout/venn1"/>
    <dgm:cxn modelId="{FAC1846E-F196-ED4B-9AFD-BDD8B0620B50}" type="presOf" srcId="{8B32D8D2-C50E-854E-81EC-F70B7D9E58F5}" destId="{730C2A44-3387-7B4B-A05B-B886172A1293}" srcOrd="1" destOrd="0" presId="urn:microsoft.com/office/officeart/2005/8/layout/venn1"/>
    <dgm:cxn modelId="{9F322682-2C75-324B-9D34-EBD140C6CC80}" type="presOf" srcId="{E189DABB-A763-8A4E-B9EA-4EAD03EAB38D}" destId="{54616EA7-139C-5242-9D59-9F52D649D31C}" srcOrd="0" destOrd="0" presId="urn:microsoft.com/office/officeart/2005/8/layout/venn1"/>
    <dgm:cxn modelId="{65B3ECA9-FFDA-CC4B-AA44-04A0368CD226}" srcId="{CC06958D-5E39-3C43-AC82-5E3DB090CA49}" destId="{8B32D8D2-C50E-854E-81EC-F70B7D9E58F5}" srcOrd="1" destOrd="0" parTransId="{170E835E-F2A2-B240-9C5D-7E9DD47CD71E}" sibTransId="{AB70BF90-FD32-1D49-83E8-AE04205215C3}"/>
    <dgm:cxn modelId="{BAF70340-3F3D-5A43-B879-C0D5D06210CF}" type="presParOf" srcId="{989C2191-0C83-2848-8186-3C52A19B5987}" destId="{54616EA7-139C-5242-9D59-9F52D649D31C}" srcOrd="0" destOrd="0" presId="urn:microsoft.com/office/officeart/2005/8/layout/venn1"/>
    <dgm:cxn modelId="{40420FE0-C2CA-7049-9235-0025AA9CD3E7}" type="presParOf" srcId="{989C2191-0C83-2848-8186-3C52A19B5987}" destId="{723B2784-E69F-544D-BE61-0F445DCD1F25}" srcOrd="1" destOrd="0" presId="urn:microsoft.com/office/officeart/2005/8/layout/venn1"/>
    <dgm:cxn modelId="{E76369CA-6CE2-F445-8C26-03BF5FD6C0EF}" type="presParOf" srcId="{989C2191-0C83-2848-8186-3C52A19B5987}" destId="{946EDF6C-2095-0449-8285-780844AA46B5}" srcOrd="2" destOrd="0" presId="urn:microsoft.com/office/officeart/2005/8/layout/venn1"/>
    <dgm:cxn modelId="{2D1B7A7C-F0D9-474A-B159-EC1F12455168}" type="presParOf" srcId="{989C2191-0C83-2848-8186-3C52A19B5987}" destId="{730C2A44-3387-7B4B-A05B-B886172A129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A17928-3FB0-9A40-B9CC-386F40A06237}"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8CEEF0F5-2FC0-BB48-ACA3-9344FA0EA837}">
      <dgm:prSet phldrT="[Text]"/>
      <dgm:spPr/>
      <dgm:t>
        <a:bodyPr/>
        <a:lstStyle/>
        <a:p>
          <a:r>
            <a:rPr lang="en-US" b="1" dirty="0">
              <a:solidFill>
                <a:schemeClr val="tx1"/>
              </a:solidFill>
              <a:latin typeface="Arial" panose="020B0604020202020204" pitchFamily="34" charset="0"/>
              <a:cs typeface="Arial" panose="020B0604020202020204" pitchFamily="34" charset="0"/>
            </a:rPr>
            <a:t>DBHDS</a:t>
          </a:r>
        </a:p>
      </dgm:t>
    </dgm:pt>
    <dgm:pt modelId="{9669D928-1E50-1841-9548-C20BA8703333}" type="parTrans" cxnId="{475F63ED-60A2-184D-8377-BB6D96B333E0}">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D619DF83-F64B-F04F-BF1F-994B7CF9452D}" type="sibTrans" cxnId="{475F63ED-60A2-184D-8377-BB6D96B333E0}">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774F3420-4AA2-074D-A675-C59C2E3507E7}" type="asst">
      <dgm:prSet phldrT="[Text]"/>
      <dgm:spPr/>
      <dgm:t>
        <a:bodyPr/>
        <a:lstStyle/>
        <a:p>
          <a:r>
            <a:rPr lang="en-US" b="1" dirty="0">
              <a:solidFill>
                <a:schemeClr val="tx1"/>
              </a:solidFill>
              <a:latin typeface="Arial" panose="020B0604020202020204" pitchFamily="34" charset="0"/>
              <a:cs typeface="Arial" panose="020B0604020202020204" pitchFamily="34" charset="0"/>
            </a:rPr>
            <a:t>State Stakeholder Committee</a:t>
          </a:r>
        </a:p>
      </dgm:t>
    </dgm:pt>
    <dgm:pt modelId="{3EAE6601-A866-9943-BDEC-DE5176BE2D4B}" type="parTrans" cxnId="{BE53255E-AAED-744F-818C-C5176A390778}">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F87D2B7F-35CD-9D4D-A6F7-F16911B02216}" type="sibTrans" cxnId="{BE53255E-AAED-744F-818C-C5176A390778}">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B2FF8B44-69B1-4642-BB6A-0AAB14BF073D}">
      <dgm:prSet phldrT="[Text]"/>
      <dgm:spPr/>
      <dgm:t>
        <a:bodyPr/>
        <a:lstStyle/>
        <a:p>
          <a:r>
            <a:rPr lang="en-US" b="1" dirty="0">
              <a:solidFill>
                <a:schemeClr val="tx1"/>
              </a:solidFill>
              <a:latin typeface="Arial" panose="020B0604020202020204" pitchFamily="34" charset="0"/>
              <a:cs typeface="Arial" panose="020B0604020202020204" pitchFamily="34" charset="0"/>
            </a:rPr>
            <a:t>Region 1:</a:t>
          </a:r>
        </a:p>
        <a:p>
          <a:r>
            <a:rPr lang="en-US" b="1" dirty="0">
              <a:solidFill>
                <a:schemeClr val="tx1"/>
              </a:solidFill>
              <a:latin typeface="Arial" panose="020B0604020202020204" pitchFamily="34" charset="0"/>
              <a:cs typeface="Arial" panose="020B0604020202020204" pitchFamily="34" charset="0"/>
            </a:rPr>
            <a:t>Rappahannock-Rapidan Community Services </a:t>
          </a:r>
        </a:p>
      </dgm:t>
    </dgm:pt>
    <dgm:pt modelId="{4FABDD6B-2286-A649-9CA1-2A184A2B90F8}" type="parTrans" cxnId="{8A97E2D0-0C69-7F41-98DA-3CA69FC3A556}">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18B4546F-4473-574E-99EE-1A9AEF7B907B}" type="sibTrans" cxnId="{8A97E2D0-0C69-7F41-98DA-3CA69FC3A556}">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FABB42F1-2514-6D48-A297-68AF0D42AE0C}">
      <dgm:prSet phldrT="[Text]"/>
      <dgm:spPr/>
      <dgm:t>
        <a:bodyPr/>
        <a:lstStyle/>
        <a:p>
          <a:r>
            <a:rPr lang="en-US" b="1" dirty="0">
              <a:solidFill>
                <a:schemeClr val="tx1"/>
              </a:solidFill>
              <a:latin typeface="Arial" panose="020B0604020202020204" pitchFamily="34" charset="0"/>
              <a:cs typeface="Arial" panose="020B0604020202020204" pitchFamily="34" charset="0"/>
            </a:rPr>
            <a:t>Region 2:</a:t>
          </a:r>
        </a:p>
        <a:p>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Prince William County Community Services</a:t>
          </a:r>
        </a:p>
      </dgm:t>
    </dgm:pt>
    <dgm:pt modelId="{0934DF5E-EA82-BD4C-A9DF-CCC696216C8C}" type="parTrans" cxnId="{E98423F6-979B-B643-A883-3C696D62B47D}">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759B43D4-73D9-9A41-9CE8-62F6428D7FCA}" type="sibTrans" cxnId="{E98423F6-979B-B643-A883-3C696D62B47D}">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4445417D-35BA-3D43-8D99-07B297C9DD61}">
      <dgm:prSet phldrT="[Text]"/>
      <dgm:spPr/>
      <dgm:t>
        <a:bodyPr/>
        <a:lstStyle/>
        <a:p>
          <a:r>
            <a:rPr lang="en-US" b="1" dirty="0">
              <a:solidFill>
                <a:schemeClr val="tx1"/>
              </a:solidFill>
              <a:latin typeface="Arial" panose="020B0604020202020204" pitchFamily="34" charset="0"/>
              <a:cs typeface="Arial" panose="020B0604020202020204" pitchFamily="34" charset="0"/>
            </a:rPr>
            <a:t>Region 3:</a:t>
          </a:r>
        </a:p>
        <a:p>
          <a:r>
            <a:rPr lang="en-US" b="1" dirty="0">
              <a:solidFill>
                <a:srgbClr val="262626"/>
              </a:solidFill>
              <a:latin typeface="Arial" panose="020B0604020202020204" pitchFamily="34" charset="0"/>
              <a:ea typeface="Times New Roman" panose="02020603050405020304" pitchFamily="18" charset="0"/>
              <a:cs typeface="Arial" panose="020B0604020202020204" pitchFamily="34" charset="0"/>
            </a:rPr>
            <a:t>Highlands CSB</a:t>
          </a:r>
        </a:p>
        <a:p>
          <a:endParaRPr lang="en-US" b="1" dirty="0">
            <a:solidFill>
              <a:srgbClr val="262626"/>
            </a:solidFill>
            <a:latin typeface="Arial" panose="020B0604020202020204" pitchFamily="34" charset="0"/>
            <a:ea typeface="Times New Roman" panose="02020603050405020304" pitchFamily="18" charset="0"/>
            <a:cs typeface="Arial" panose="020B0604020202020204" pitchFamily="34" charset="0"/>
          </a:endParaRPr>
        </a:p>
      </dgm:t>
    </dgm:pt>
    <dgm:pt modelId="{9E27C536-B022-5A4F-B2C5-F964CC92B9DA}" type="parTrans" cxnId="{2B5B7C1F-73D2-3740-AE56-3C30E3F03353}">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E714FDD3-D5CA-AF43-A87D-5D0EC43C7558}" type="sibTrans" cxnId="{2B5B7C1F-73D2-3740-AE56-3C30E3F03353}">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66ECADF2-2930-7340-89DD-5803C41765C8}">
      <dgm:prSet phldrT="[Text]"/>
      <dgm:spPr/>
      <dgm:t>
        <a:bodyPr/>
        <a:lstStyle/>
        <a:p>
          <a:r>
            <a:rPr lang="en-US" b="1" dirty="0">
              <a:solidFill>
                <a:schemeClr val="tx1"/>
              </a:solidFill>
              <a:latin typeface="Arial" panose="020B0604020202020204" pitchFamily="34" charset="0"/>
              <a:cs typeface="Arial" panose="020B0604020202020204" pitchFamily="34" charset="0"/>
            </a:rPr>
            <a:t>DCJS</a:t>
          </a:r>
        </a:p>
      </dgm:t>
    </dgm:pt>
    <dgm:pt modelId="{F1449D27-EFDA-4C4D-99ED-522ED6EC62FD}" type="parTrans" cxnId="{DA2C6746-5F65-A844-8120-C5A63C964C9E}">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DC2D4284-3027-E247-8414-D6BB86BA730F}" type="sibTrans" cxnId="{DA2C6746-5F65-A844-8120-C5A63C964C9E}">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5C1C243B-99A1-644F-9A35-FD7D598505D8}">
      <dgm:prSet phldrT="[Text]" custT="1"/>
      <dgm:spPr/>
      <dgm:t>
        <a:bodyPr/>
        <a:lstStyle/>
        <a:p>
          <a:endParaRPr lang="en-US" sz="1400" b="1" dirty="0">
            <a:solidFill>
              <a:schemeClr val="tx1"/>
            </a:solidFill>
            <a:latin typeface="Arial" panose="020B0604020202020204" pitchFamily="34" charset="0"/>
            <a:cs typeface="Arial" panose="020B0604020202020204" pitchFamily="34" charset="0"/>
          </a:endParaRPr>
        </a:p>
        <a:p>
          <a:r>
            <a:rPr lang="en-US" sz="1400" b="1" dirty="0">
              <a:solidFill>
                <a:schemeClr val="tx1"/>
              </a:solidFill>
              <a:latin typeface="Arial" panose="020B0604020202020204" pitchFamily="34" charset="0"/>
              <a:cs typeface="Arial" panose="020B0604020202020204" pitchFamily="34" charset="0"/>
            </a:rPr>
            <a:t>Region 4:</a:t>
          </a:r>
        </a:p>
        <a:p>
          <a:r>
            <a:rPr lang="en-US" sz="1400" b="1" dirty="0">
              <a:solidFill>
                <a:srgbClr val="262626"/>
              </a:solidFill>
              <a:latin typeface="Arial" panose="020B0604020202020204" pitchFamily="34" charset="0"/>
              <a:ea typeface="Times New Roman" panose="02020603050405020304" pitchFamily="18" charset="0"/>
              <a:cs typeface="Arial" panose="020B0604020202020204" pitchFamily="34" charset="0"/>
            </a:rPr>
            <a:t>Richmond Behavioral Health Authority</a:t>
          </a:r>
        </a:p>
        <a:p>
          <a:endParaRPr lang="en-US" sz="1400" b="1" dirty="0">
            <a:solidFill>
              <a:schemeClr val="tx1"/>
            </a:solidFill>
            <a:latin typeface="Arial" panose="020B0604020202020204" pitchFamily="34" charset="0"/>
            <a:cs typeface="Arial" panose="020B0604020202020204" pitchFamily="34" charset="0"/>
          </a:endParaRPr>
        </a:p>
      </dgm:t>
    </dgm:pt>
    <dgm:pt modelId="{C0571C49-0442-2F4E-8820-E5234E7A3C46}" type="parTrans" cxnId="{60055FD4-4FE6-2649-B43B-0D4C41B6353B}">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1EDEC810-2F22-DE45-8B04-66C68B5A1463}" type="sibTrans" cxnId="{60055FD4-4FE6-2649-B43B-0D4C41B6353B}">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43318474-073B-ED44-904D-65918AD0C7D3}">
      <dgm:prSet phldrT="[Text]"/>
      <dgm:spPr/>
      <dgm:t>
        <a:bodyPr/>
        <a:lstStyle/>
        <a:p>
          <a:r>
            <a:rPr lang="en-US" b="1" dirty="0">
              <a:solidFill>
                <a:srgbClr val="262626"/>
              </a:solidFill>
              <a:latin typeface="Arial" panose="020B0604020202020204" pitchFamily="34" charset="0"/>
              <a:ea typeface="Times New Roman" panose="02020603050405020304" pitchFamily="18" charset="0"/>
              <a:cs typeface="Times New Roman" panose="02020603050405020304" pitchFamily="18" charset="0"/>
            </a:rPr>
            <a:t>Region 5:</a:t>
          </a:r>
        </a:p>
        <a:p>
          <a:r>
            <a:rPr lang="en-US" b="1" dirty="0">
              <a:solidFill>
                <a:srgbClr val="262626"/>
              </a:solidFill>
              <a:latin typeface="Arial" panose="020B0604020202020204" pitchFamily="34" charset="0"/>
              <a:ea typeface="Times New Roman" panose="02020603050405020304" pitchFamily="18" charset="0"/>
              <a:cs typeface="Times New Roman" panose="02020603050405020304" pitchFamily="18" charset="0"/>
            </a:rPr>
            <a:t>Virginia Beach Human Services</a:t>
          </a:r>
        </a:p>
        <a:p>
          <a:r>
            <a:rPr lang="en-US" b="1" dirty="0">
              <a:solidFill>
                <a:srgbClr val="262626"/>
              </a:solidFill>
              <a:latin typeface="Arial" panose="020B0604020202020204" pitchFamily="34" charset="0"/>
              <a:ea typeface="Times New Roman" panose="02020603050405020304" pitchFamily="18" charset="0"/>
              <a:cs typeface="Times New Roman" panose="02020603050405020304" pitchFamily="18" charset="0"/>
            </a:rPr>
            <a:t> </a:t>
          </a:r>
          <a:endParaRPr lang="en-US" b="1" dirty="0">
            <a:solidFill>
              <a:schemeClr val="tx1"/>
            </a:solidFill>
            <a:latin typeface="Arial" panose="020B0604020202020204" pitchFamily="34" charset="0"/>
            <a:cs typeface="Arial" panose="020B0604020202020204" pitchFamily="34" charset="0"/>
          </a:endParaRPr>
        </a:p>
      </dgm:t>
    </dgm:pt>
    <dgm:pt modelId="{6744EE99-E019-F846-A8D7-53F9A4CB1A59}" type="parTrans" cxnId="{AF5CF563-7619-4A4F-AD2D-F3DBA15EC8F4}">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C58F4628-65FA-5440-BF17-C76F46AC5448}" type="sibTrans" cxnId="{AF5CF563-7619-4A4F-AD2D-F3DBA15EC8F4}">
      <dgm:prSet/>
      <dgm:spPr/>
      <dgm:t>
        <a:bodyPr/>
        <a:lstStyle/>
        <a:p>
          <a:endParaRPr lang="en-US" b="1">
            <a:solidFill>
              <a:schemeClr val="tx1"/>
            </a:solidFill>
            <a:latin typeface="Arial" panose="020B0604020202020204" pitchFamily="34" charset="0"/>
            <a:cs typeface="Arial" panose="020B0604020202020204" pitchFamily="34" charset="0"/>
          </a:endParaRPr>
        </a:p>
      </dgm:t>
    </dgm:pt>
    <dgm:pt modelId="{2E3282A5-8A99-BA42-8DA0-1A68CAD7E30E}" type="pres">
      <dgm:prSet presAssocID="{5AA17928-3FB0-9A40-B9CC-386F40A06237}" presName="hierChild1" presStyleCnt="0">
        <dgm:presLayoutVars>
          <dgm:orgChart val="1"/>
          <dgm:chPref val="1"/>
          <dgm:dir/>
          <dgm:animOne val="branch"/>
          <dgm:animLvl val="lvl"/>
          <dgm:resizeHandles/>
        </dgm:presLayoutVars>
      </dgm:prSet>
      <dgm:spPr/>
    </dgm:pt>
    <dgm:pt modelId="{2FCD4EF4-4AEE-BD47-B26C-31CDD127592F}" type="pres">
      <dgm:prSet presAssocID="{8CEEF0F5-2FC0-BB48-ACA3-9344FA0EA837}" presName="hierRoot1" presStyleCnt="0">
        <dgm:presLayoutVars>
          <dgm:hierBranch val="init"/>
        </dgm:presLayoutVars>
      </dgm:prSet>
      <dgm:spPr/>
    </dgm:pt>
    <dgm:pt modelId="{768BAA35-4E78-4140-9D5C-398C2B5A55A8}" type="pres">
      <dgm:prSet presAssocID="{8CEEF0F5-2FC0-BB48-ACA3-9344FA0EA837}" presName="rootComposite1" presStyleCnt="0"/>
      <dgm:spPr/>
    </dgm:pt>
    <dgm:pt modelId="{90306B7D-3833-3743-9CA8-C5C8FFD28B87}" type="pres">
      <dgm:prSet presAssocID="{8CEEF0F5-2FC0-BB48-ACA3-9344FA0EA837}" presName="rootText1" presStyleLbl="node0" presStyleIdx="0" presStyleCnt="2">
        <dgm:presLayoutVars>
          <dgm:chPref val="3"/>
        </dgm:presLayoutVars>
      </dgm:prSet>
      <dgm:spPr/>
    </dgm:pt>
    <dgm:pt modelId="{253CB5AB-E3CC-1E4E-BA0B-C8AE341FE3FD}" type="pres">
      <dgm:prSet presAssocID="{8CEEF0F5-2FC0-BB48-ACA3-9344FA0EA837}" presName="rootConnector1" presStyleLbl="node1" presStyleIdx="0" presStyleCnt="0"/>
      <dgm:spPr/>
    </dgm:pt>
    <dgm:pt modelId="{CFFE11C5-D7A3-9F46-B94C-6EB2DB73AC65}" type="pres">
      <dgm:prSet presAssocID="{8CEEF0F5-2FC0-BB48-ACA3-9344FA0EA837}" presName="hierChild2" presStyleCnt="0"/>
      <dgm:spPr/>
    </dgm:pt>
    <dgm:pt modelId="{58A18C52-E0F3-6448-B09E-5D3B862956B2}" type="pres">
      <dgm:prSet presAssocID="{4FABDD6B-2286-A649-9CA1-2A184A2B90F8}" presName="Name37" presStyleLbl="parChTrans1D2" presStyleIdx="0" presStyleCnt="6"/>
      <dgm:spPr/>
    </dgm:pt>
    <dgm:pt modelId="{6E0F14A4-7FC8-B94C-9679-EDB64CD9E371}" type="pres">
      <dgm:prSet presAssocID="{B2FF8B44-69B1-4642-BB6A-0AAB14BF073D}" presName="hierRoot2" presStyleCnt="0">
        <dgm:presLayoutVars>
          <dgm:hierBranch val="init"/>
        </dgm:presLayoutVars>
      </dgm:prSet>
      <dgm:spPr/>
    </dgm:pt>
    <dgm:pt modelId="{797E2BCB-07D1-524F-BA48-DAEA629CE4E1}" type="pres">
      <dgm:prSet presAssocID="{B2FF8B44-69B1-4642-BB6A-0AAB14BF073D}" presName="rootComposite" presStyleCnt="0"/>
      <dgm:spPr/>
    </dgm:pt>
    <dgm:pt modelId="{4DD04D9B-D514-D74A-8836-486F7A11E77F}" type="pres">
      <dgm:prSet presAssocID="{B2FF8B44-69B1-4642-BB6A-0AAB14BF073D}" presName="rootText" presStyleLbl="node2" presStyleIdx="0" presStyleCnt="5">
        <dgm:presLayoutVars>
          <dgm:chPref val="3"/>
        </dgm:presLayoutVars>
      </dgm:prSet>
      <dgm:spPr/>
    </dgm:pt>
    <dgm:pt modelId="{BCF19F4E-07F2-C74C-B7A2-C56A35192702}" type="pres">
      <dgm:prSet presAssocID="{B2FF8B44-69B1-4642-BB6A-0AAB14BF073D}" presName="rootConnector" presStyleLbl="node2" presStyleIdx="0" presStyleCnt="5"/>
      <dgm:spPr/>
    </dgm:pt>
    <dgm:pt modelId="{D82BF3AD-4E52-CF46-A821-A97FD0B8AD03}" type="pres">
      <dgm:prSet presAssocID="{B2FF8B44-69B1-4642-BB6A-0AAB14BF073D}" presName="hierChild4" presStyleCnt="0"/>
      <dgm:spPr/>
    </dgm:pt>
    <dgm:pt modelId="{66D85C81-9B11-BE46-A162-A26716C97D93}" type="pres">
      <dgm:prSet presAssocID="{B2FF8B44-69B1-4642-BB6A-0AAB14BF073D}" presName="hierChild5" presStyleCnt="0"/>
      <dgm:spPr/>
    </dgm:pt>
    <dgm:pt modelId="{CC780AD3-C90A-A945-ACFC-5774E58BF2D0}" type="pres">
      <dgm:prSet presAssocID="{0934DF5E-EA82-BD4C-A9DF-CCC696216C8C}" presName="Name37" presStyleLbl="parChTrans1D2" presStyleIdx="1" presStyleCnt="6"/>
      <dgm:spPr/>
    </dgm:pt>
    <dgm:pt modelId="{35F2F50C-A122-CE41-90EF-A3EB330E3A6E}" type="pres">
      <dgm:prSet presAssocID="{FABB42F1-2514-6D48-A297-68AF0D42AE0C}" presName="hierRoot2" presStyleCnt="0">
        <dgm:presLayoutVars>
          <dgm:hierBranch val="init"/>
        </dgm:presLayoutVars>
      </dgm:prSet>
      <dgm:spPr/>
    </dgm:pt>
    <dgm:pt modelId="{3F43F5AD-0F79-7F42-AE38-5AC20B623954}" type="pres">
      <dgm:prSet presAssocID="{FABB42F1-2514-6D48-A297-68AF0D42AE0C}" presName="rootComposite" presStyleCnt="0"/>
      <dgm:spPr/>
    </dgm:pt>
    <dgm:pt modelId="{B09E38F7-1300-484D-8CDC-30636031966A}" type="pres">
      <dgm:prSet presAssocID="{FABB42F1-2514-6D48-A297-68AF0D42AE0C}" presName="rootText" presStyleLbl="node2" presStyleIdx="1" presStyleCnt="5">
        <dgm:presLayoutVars>
          <dgm:chPref val="3"/>
        </dgm:presLayoutVars>
      </dgm:prSet>
      <dgm:spPr/>
    </dgm:pt>
    <dgm:pt modelId="{817C9CC1-AA67-6349-AB37-E9C2C9D83966}" type="pres">
      <dgm:prSet presAssocID="{FABB42F1-2514-6D48-A297-68AF0D42AE0C}" presName="rootConnector" presStyleLbl="node2" presStyleIdx="1" presStyleCnt="5"/>
      <dgm:spPr/>
    </dgm:pt>
    <dgm:pt modelId="{83B35675-6556-6D44-B04B-26B8E591AB96}" type="pres">
      <dgm:prSet presAssocID="{FABB42F1-2514-6D48-A297-68AF0D42AE0C}" presName="hierChild4" presStyleCnt="0"/>
      <dgm:spPr/>
    </dgm:pt>
    <dgm:pt modelId="{0D3CDD49-1361-3A45-90C3-5A59FA307BE9}" type="pres">
      <dgm:prSet presAssocID="{FABB42F1-2514-6D48-A297-68AF0D42AE0C}" presName="hierChild5" presStyleCnt="0"/>
      <dgm:spPr/>
    </dgm:pt>
    <dgm:pt modelId="{DC84FF04-F343-7A44-9B23-E6FFAB3E6F81}" type="pres">
      <dgm:prSet presAssocID="{9E27C536-B022-5A4F-B2C5-F964CC92B9DA}" presName="Name37" presStyleLbl="parChTrans1D2" presStyleIdx="2" presStyleCnt="6"/>
      <dgm:spPr/>
    </dgm:pt>
    <dgm:pt modelId="{F40FF0B5-B085-1743-AC9F-53B06977145D}" type="pres">
      <dgm:prSet presAssocID="{4445417D-35BA-3D43-8D99-07B297C9DD61}" presName="hierRoot2" presStyleCnt="0">
        <dgm:presLayoutVars>
          <dgm:hierBranch val="init"/>
        </dgm:presLayoutVars>
      </dgm:prSet>
      <dgm:spPr/>
    </dgm:pt>
    <dgm:pt modelId="{6E99A3C9-171D-5F47-AEFC-DD7511493578}" type="pres">
      <dgm:prSet presAssocID="{4445417D-35BA-3D43-8D99-07B297C9DD61}" presName="rootComposite" presStyleCnt="0"/>
      <dgm:spPr/>
    </dgm:pt>
    <dgm:pt modelId="{7CA5582E-CEA8-B647-AF2F-E4C198A69A86}" type="pres">
      <dgm:prSet presAssocID="{4445417D-35BA-3D43-8D99-07B297C9DD61}" presName="rootText" presStyleLbl="node2" presStyleIdx="2" presStyleCnt="5">
        <dgm:presLayoutVars>
          <dgm:chPref val="3"/>
        </dgm:presLayoutVars>
      </dgm:prSet>
      <dgm:spPr/>
    </dgm:pt>
    <dgm:pt modelId="{955679A4-1815-8545-8302-213703086BFF}" type="pres">
      <dgm:prSet presAssocID="{4445417D-35BA-3D43-8D99-07B297C9DD61}" presName="rootConnector" presStyleLbl="node2" presStyleIdx="2" presStyleCnt="5"/>
      <dgm:spPr/>
    </dgm:pt>
    <dgm:pt modelId="{9DA42775-D722-6B41-9A0B-91AAADBCEB68}" type="pres">
      <dgm:prSet presAssocID="{4445417D-35BA-3D43-8D99-07B297C9DD61}" presName="hierChild4" presStyleCnt="0"/>
      <dgm:spPr/>
    </dgm:pt>
    <dgm:pt modelId="{F593BFB2-B7F7-944F-9D22-B4438F3B7C0B}" type="pres">
      <dgm:prSet presAssocID="{4445417D-35BA-3D43-8D99-07B297C9DD61}" presName="hierChild5" presStyleCnt="0"/>
      <dgm:spPr/>
    </dgm:pt>
    <dgm:pt modelId="{F9BBDD5A-A98E-1046-B890-1C2E4373409D}" type="pres">
      <dgm:prSet presAssocID="{C0571C49-0442-2F4E-8820-E5234E7A3C46}" presName="Name37" presStyleLbl="parChTrans1D2" presStyleIdx="3" presStyleCnt="6"/>
      <dgm:spPr/>
    </dgm:pt>
    <dgm:pt modelId="{F952D224-DBF2-E24A-9B5B-3525AD25BB28}" type="pres">
      <dgm:prSet presAssocID="{5C1C243B-99A1-644F-9A35-FD7D598505D8}" presName="hierRoot2" presStyleCnt="0">
        <dgm:presLayoutVars>
          <dgm:hierBranch val="init"/>
        </dgm:presLayoutVars>
      </dgm:prSet>
      <dgm:spPr/>
    </dgm:pt>
    <dgm:pt modelId="{85F90DC6-7919-1C4C-ACB2-7F81A5B329FC}" type="pres">
      <dgm:prSet presAssocID="{5C1C243B-99A1-644F-9A35-FD7D598505D8}" presName="rootComposite" presStyleCnt="0"/>
      <dgm:spPr/>
    </dgm:pt>
    <dgm:pt modelId="{2B0CFE9E-E235-8C40-9074-CC95E9C60124}" type="pres">
      <dgm:prSet presAssocID="{5C1C243B-99A1-644F-9A35-FD7D598505D8}" presName="rootText" presStyleLbl="node2" presStyleIdx="3" presStyleCnt="5">
        <dgm:presLayoutVars>
          <dgm:chPref val="3"/>
        </dgm:presLayoutVars>
      </dgm:prSet>
      <dgm:spPr/>
    </dgm:pt>
    <dgm:pt modelId="{D90CC503-C9A5-384C-A9B2-5BA0A1694AFD}" type="pres">
      <dgm:prSet presAssocID="{5C1C243B-99A1-644F-9A35-FD7D598505D8}" presName="rootConnector" presStyleLbl="node2" presStyleIdx="3" presStyleCnt="5"/>
      <dgm:spPr/>
    </dgm:pt>
    <dgm:pt modelId="{161D8CEE-CECD-D941-A8DF-F65637FDB7FD}" type="pres">
      <dgm:prSet presAssocID="{5C1C243B-99A1-644F-9A35-FD7D598505D8}" presName="hierChild4" presStyleCnt="0"/>
      <dgm:spPr/>
    </dgm:pt>
    <dgm:pt modelId="{0E27AAAF-C9A4-DB48-91F4-4828006CB6C0}" type="pres">
      <dgm:prSet presAssocID="{5C1C243B-99A1-644F-9A35-FD7D598505D8}" presName="hierChild5" presStyleCnt="0"/>
      <dgm:spPr/>
    </dgm:pt>
    <dgm:pt modelId="{0265A097-3F4E-C74A-B61E-FD53BCAF52F8}" type="pres">
      <dgm:prSet presAssocID="{6744EE99-E019-F846-A8D7-53F9A4CB1A59}" presName="Name37" presStyleLbl="parChTrans1D2" presStyleIdx="4" presStyleCnt="6"/>
      <dgm:spPr/>
    </dgm:pt>
    <dgm:pt modelId="{A6CE22CA-1283-A74C-ADAB-AF80A4C3B563}" type="pres">
      <dgm:prSet presAssocID="{43318474-073B-ED44-904D-65918AD0C7D3}" presName="hierRoot2" presStyleCnt="0">
        <dgm:presLayoutVars>
          <dgm:hierBranch val="init"/>
        </dgm:presLayoutVars>
      </dgm:prSet>
      <dgm:spPr/>
    </dgm:pt>
    <dgm:pt modelId="{4B87F413-6633-6648-8DB1-160FAE45A1FD}" type="pres">
      <dgm:prSet presAssocID="{43318474-073B-ED44-904D-65918AD0C7D3}" presName="rootComposite" presStyleCnt="0"/>
      <dgm:spPr/>
    </dgm:pt>
    <dgm:pt modelId="{2B87F908-418F-E74A-BC25-27436613BBF5}" type="pres">
      <dgm:prSet presAssocID="{43318474-073B-ED44-904D-65918AD0C7D3}" presName="rootText" presStyleLbl="node2" presStyleIdx="4" presStyleCnt="5">
        <dgm:presLayoutVars>
          <dgm:chPref val="3"/>
        </dgm:presLayoutVars>
      </dgm:prSet>
      <dgm:spPr/>
    </dgm:pt>
    <dgm:pt modelId="{CDFE1271-6291-1440-AA7E-2C04FA4967D7}" type="pres">
      <dgm:prSet presAssocID="{43318474-073B-ED44-904D-65918AD0C7D3}" presName="rootConnector" presStyleLbl="node2" presStyleIdx="4" presStyleCnt="5"/>
      <dgm:spPr/>
    </dgm:pt>
    <dgm:pt modelId="{98AD2D98-BE11-4B42-95DE-955805C69218}" type="pres">
      <dgm:prSet presAssocID="{43318474-073B-ED44-904D-65918AD0C7D3}" presName="hierChild4" presStyleCnt="0"/>
      <dgm:spPr/>
    </dgm:pt>
    <dgm:pt modelId="{97DF9A37-BA72-AA41-B9C0-165CB0D0D045}" type="pres">
      <dgm:prSet presAssocID="{43318474-073B-ED44-904D-65918AD0C7D3}" presName="hierChild5" presStyleCnt="0"/>
      <dgm:spPr/>
    </dgm:pt>
    <dgm:pt modelId="{7DEB1A0C-ED08-334E-997C-2D9B6FE9C098}" type="pres">
      <dgm:prSet presAssocID="{8CEEF0F5-2FC0-BB48-ACA3-9344FA0EA837}" presName="hierChild3" presStyleCnt="0"/>
      <dgm:spPr/>
    </dgm:pt>
    <dgm:pt modelId="{1F93B9F5-FDAF-2F4D-A924-1A1D78865230}" type="pres">
      <dgm:prSet presAssocID="{3EAE6601-A866-9943-BDEC-DE5176BE2D4B}" presName="Name111" presStyleLbl="parChTrans1D2" presStyleIdx="5" presStyleCnt="6"/>
      <dgm:spPr/>
    </dgm:pt>
    <dgm:pt modelId="{F0590CF2-524C-794A-B7DB-1C1415BDF9DB}" type="pres">
      <dgm:prSet presAssocID="{774F3420-4AA2-074D-A675-C59C2E3507E7}" presName="hierRoot3" presStyleCnt="0">
        <dgm:presLayoutVars>
          <dgm:hierBranch val="init"/>
        </dgm:presLayoutVars>
      </dgm:prSet>
      <dgm:spPr/>
    </dgm:pt>
    <dgm:pt modelId="{CE26290E-06D7-B446-B945-2329DD6CA5D1}" type="pres">
      <dgm:prSet presAssocID="{774F3420-4AA2-074D-A675-C59C2E3507E7}" presName="rootComposite3" presStyleCnt="0"/>
      <dgm:spPr/>
    </dgm:pt>
    <dgm:pt modelId="{10476DA9-1039-9548-A433-9029A979B82A}" type="pres">
      <dgm:prSet presAssocID="{774F3420-4AA2-074D-A675-C59C2E3507E7}" presName="rootText3" presStyleLbl="asst1" presStyleIdx="0" presStyleCnt="1">
        <dgm:presLayoutVars>
          <dgm:chPref val="3"/>
        </dgm:presLayoutVars>
      </dgm:prSet>
      <dgm:spPr/>
    </dgm:pt>
    <dgm:pt modelId="{D868A105-62F2-D44F-B70E-B89D1C986803}" type="pres">
      <dgm:prSet presAssocID="{774F3420-4AA2-074D-A675-C59C2E3507E7}" presName="rootConnector3" presStyleLbl="asst1" presStyleIdx="0" presStyleCnt="1"/>
      <dgm:spPr/>
    </dgm:pt>
    <dgm:pt modelId="{F4B43048-BF45-E94E-AF9C-EE2D68D6C5F2}" type="pres">
      <dgm:prSet presAssocID="{774F3420-4AA2-074D-A675-C59C2E3507E7}" presName="hierChild6" presStyleCnt="0"/>
      <dgm:spPr/>
    </dgm:pt>
    <dgm:pt modelId="{E01CB130-1BE0-FE4D-9477-61E78E44BA76}" type="pres">
      <dgm:prSet presAssocID="{774F3420-4AA2-074D-A675-C59C2E3507E7}" presName="hierChild7" presStyleCnt="0"/>
      <dgm:spPr/>
    </dgm:pt>
    <dgm:pt modelId="{067A38B3-DC4D-BD41-B907-86E5235B47E4}" type="pres">
      <dgm:prSet presAssocID="{66ECADF2-2930-7340-89DD-5803C41765C8}" presName="hierRoot1" presStyleCnt="0">
        <dgm:presLayoutVars>
          <dgm:hierBranch val="init"/>
        </dgm:presLayoutVars>
      </dgm:prSet>
      <dgm:spPr/>
    </dgm:pt>
    <dgm:pt modelId="{8FCA435A-8BA5-5A4C-A411-22659CCF7C16}" type="pres">
      <dgm:prSet presAssocID="{66ECADF2-2930-7340-89DD-5803C41765C8}" presName="rootComposite1" presStyleCnt="0"/>
      <dgm:spPr/>
    </dgm:pt>
    <dgm:pt modelId="{546080B4-BDCC-5B48-8987-362ACBE15F42}" type="pres">
      <dgm:prSet presAssocID="{66ECADF2-2930-7340-89DD-5803C41765C8}" presName="rootText1" presStyleLbl="node0" presStyleIdx="1" presStyleCnt="2">
        <dgm:presLayoutVars>
          <dgm:chPref val="3"/>
        </dgm:presLayoutVars>
      </dgm:prSet>
      <dgm:spPr/>
    </dgm:pt>
    <dgm:pt modelId="{A45650EB-8E7A-654D-9C5B-133523831102}" type="pres">
      <dgm:prSet presAssocID="{66ECADF2-2930-7340-89DD-5803C41765C8}" presName="rootConnector1" presStyleLbl="node1" presStyleIdx="0" presStyleCnt="0"/>
      <dgm:spPr/>
    </dgm:pt>
    <dgm:pt modelId="{D02DA980-6291-BF41-A17B-378370E15222}" type="pres">
      <dgm:prSet presAssocID="{66ECADF2-2930-7340-89DD-5803C41765C8}" presName="hierChild2" presStyleCnt="0"/>
      <dgm:spPr/>
    </dgm:pt>
    <dgm:pt modelId="{0FB89CD2-65CD-644F-B404-83CDA08AE7E7}" type="pres">
      <dgm:prSet presAssocID="{66ECADF2-2930-7340-89DD-5803C41765C8}" presName="hierChild3" presStyleCnt="0"/>
      <dgm:spPr/>
    </dgm:pt>
  </dgm:ptLst>
  <dgm:cxnLst>
    <dgm:cxn modelId="{EFE1810B-C2BC-AE4F-BBFF-6D733F6E41B1}" type="presOf" srcId="{5C1C243B-99A1-644F-9A35-FD7D598505D8}" destId="{D90CC503-C9A5-384C-A9B2-5BA0A1694AFD}" srcOrd="1" destOrd="0" presId="urn:microsoft.com/office/officeart/2005/8/layout/orgChart1"/>
    <dgm:cxn modelId="{CAEFDB0C-914A-EB45-9D89-250BDB6D6DF1}" type="presOf" srcId="{B2FF8B44-69B1-4642-BB6A-0AAB14BF073D}" destId="{BCF19F4E-07F2-C74C-B7A2-C56A35192702}" srcOrd="1" destOrd="0" presId="urn:microsoft.com/office/officeart/2005/8/layout/orgChart1"/>
    <dgm:cxn modelId="{36301E19-E4B0-7743-A208-46688A2474D9}" type="presOf" srcId="{4FABDD6B-2286-A649-9CA1-2A184A2B90F8}" destId="{58A18C52-E0F3-6448-B09E-5D3B862956B2}" srcOrd="0" destOrd="0" presId="urn:microsoft.com/office/officeart/2005/8/layout/orgChart1"/>
    <dgm:cxn modelId="{791DD21B-6725-E941-B878-01C2A5D52F1B}" type="presOf" srcId="{5AA17928-3FB0-9A40-B9CC-386F40A06237}" destId="{2E3282A5-8A99-BA42-8DA0-1A68CAD7E30E}" srcOrd="0" destOrd="0" presId="urn:microsoft.com/office/officeart/2005/8/layout/orgChart1"/>
    <dgm:cxn modelId="{29B0421D-02BE-5942-91B8-8F6A9D663106}" type="presOf" srcId="{0934DF5E-EA82-BD4C-A9DF-CCC696216C8C}" destId="{CC780AD3-C90A-A945-ACFC-5774E58BF2D0}" srcOrd="0" destOrd="0" presId="urn:microsoft.com/office/officeart/2005/8/layout/orgChart1"/>
    <dgm:cxn modelId="{2B5B7C1F-73D2-3740-AE56-3C30E3F03353}" srcId="{8CEEF0F5-2FC0-BB48-ACA3-9344FA0EA837}" destId="{4445417D-35BA-3D43-8D99-07B297C9DD61}" srcOrd="3" destOrd="0" parTransId="{9E27C536-B022-5A4F-B2C5-F964CC92B9DA}" sibTransId="{E714FDD3-D5CA-AF43-A87D-5D0EC43C7558}"/>
    <dgm:cxn modelId="{2FC69822-B251-E445-94D1-89A0372C2F3F}" type="presOf" srcId="{43318474-073B-ED44-904D-65918AD0C7D3}" destId="{2B87F908-418F-E74A-BC25-27436613BBF5}" srcOrd="0" destOrd="0" presId="urn:microsoft.com/office/officeart/2005/8/layout/orgChart1"/>
    <dgm:cxn modelId="{39840734-5668-EF4C-8824-EC983C729CCF}" type="presOf" srcId="{3EAE6601-A866-9943-BDEC-DE5176BE2D4B}" destId="{1F93B9F5-FDAF-2F4D-A924-1A1D78865230}" srcOrd="0" destOrd="0" presId="urn:microsoft.com/office/officeart/2005/8/layout/orgChart1"/>
    <dgm:cxn modelId="{DA2C6746-5F65-A844-8120-C5A63C964C9E}" srcId="{5AA17928-3FB0-9A40-B9CC-386F40A06237}" destId="{66ECADF2-2930-7340-89DD-5803C41765C8}" srcOrd="1" destOrd="0" parTransId="{F1449D27-EFDA-4C4D-99ED-522ED6EC62FD}" sibTransId="{DC2D4284-3027-E247-8414-D6BB86BA730F}"/>
    <dgm:cxn modelId="{13DF7D52-CBDD-E541-BF9B-679BCEEFEC87}" type="presOf" srcId="{B2FF8B44-69B1-4642-BB6A-0AAB14BF073D}" destId="{4DD04D9B-D514-D74A-8836-486F7A11E77F}" srcOrd="0" destOrd="0" presId="urn:microsoft.com/office/officeart/2005/8/layout/orgChart1"/>
    <dgm:cxn modelId="{0EE38C55-B52B-E149-BDBA-66869179CBAE}" type="presOf" srcId="{4445417D-35BA-3D43-8D99-07B297C9DD61}" destId="{955679A4-1815-8545-8302-213703086BFF}" srcOrd="1" destOrd="0" presId="urn:microsoft.com/office/officeart/2005/8/layout/orgChart1"/>
    <dgm:cxn modelId="{BE53255E-AAED-744F-818C-C5176A390778}" srcId="{8CEEF0F5-2FC0-BB48-ACA3-9344FA0EA837}" destId="{774F3420-4AA2-074D-A675-C59C2E3507E7}" srcOrd="0" destOrd="0" parTransId="{3EAE6601-A866-9943-BDEC-DE5176BE2D4B}" sibTransId="{F87D2B7F-35CD-9D4D-A6F7-F16911B02216}"/>
    <dgm:cxn modelId="{01E76160-BDF5-F541-9E40-F6EA026CB1C2}" type="presOf" srcId="{FABB42F1-2514-6D48-A297-68AF0D42AE0C}" destId="{817C9CC1-AA67-6349-AB37-E9C2C9D83966}" srcOrd="1" destOrd="0" presId="urn:microsoft.com/office/officeart/2005/8/layout/orgChart1"/>
    <dgm:cxn modelId="{AF5CF563-7619-4A4F-AD2D-F3DBA15EC8F4}" srcId="{8CEEF0F5-2FC0-BB48-ACA3-9344FA0EA837}" destId="{43318474-073B-ED44-904D-65918AD0C7D3}" srcOrd="5" destOrd="0" parTransId="{6744EE99-E019-F846-A8D7-53F9A4CB1A59}" sibTransId="{C58F4628-65FA-5440-BF17-C76F46AC5448}"/>
    <dgm:cxn modelId="{95613C74-9F95-F34D-8A66-4EEFED457288}" type="presOf" srcId="{774F3420-4AA2-074D-A675-C59C2E3507E7}" destId="{D868A105-62F2-D44F-B70E-B89D1C986803}" srcOrd="1" destOrd="0" presId="urn:microsoft.com/office/officeart/2005/8/layout/orgChart1"/>
    <dgm:cxn modelId="{E9CD5876-D8E0-B94A-ABBE-4A37E26CD54F}" type="presOf" srcId="{66ECADF2-2930-7340-89DD-5803C41765C8}" destId="{A45650EB-8E7A-654D-9C5B-133523831102}" srcOrd="1" destOrd="0" presId="urn:microsoft.com/office/officeart/2005/8/layout/orgChart1"/>
    <dgm:cxn modelId="{18C83886-0DC9-C049-8F42-B4C91086C076}" type="presOf" srcId="{C0571C49-0442-2F4E-8820-E5234E7A3C46}" destId="{F9BBDD5A-A98E-1046-B890-1C2E4373409D}" srcOrd="0" destOrd="0" presId="urn:microsoft.com/office/officeart/2005/8/layout/orgChart1"/>
    <dgm:cxn modelId="{DA1C408F-6CE4-7A44-9186-0EFFB8E25A17}" type="presOf" srcId="{8CEEF0F5-2FC0-BB48-ACA3-9344FA0EA837}" destId="{253CB5AB-E3CC-1E4E-BA0B-C8AE341FE3FD}" srcOrd="1" destOrd="0" presId="urn:microsoft.com/office/officeart/2005/8/layout/orgChart1"/>
    <dgm:cxn modelId="{9ED2D29C-DD2E-DD4D-AEF4-7B6AAE769B41}" type="presOf" srcId="{FABB42F1-2514-6D48-A297-68AF0D42AE0C}" destId="{B09E38F7-1300-484D-8CDC-30636031966A}" srcOrd="0" destOrd="0" presId="urn:microsoft.com/office/officeart/2005/8/layout/orgChart1"/>
    <dgm:cxn modelId="{EC8C4EA0-111A-FD4F-9220-2E3CD7618E8E}" type="presOf" srcId="{9E27C536-B022-5A4F-B2C5-F964CC92B9DA}" destId="{DC84FF04-F343-7A44-9B23-E6FFAB3E6F81}" srcOrd="0" destOrd="0" presId="urn:microsoft.com/office/officeart/2005/8/layout/orgChart1"/>
    <dgm:cxn modelId="{705C26AA-7A31-7742-B984-E867A33ADAF0}" type="presOf" srcId="{4445417D-35BA-3D43-8D99-07B297C9DD61}" destId="{7CA5582E-CEA8-B647-AF2F-E4C198A69A86}" srcOrd="0" destOrd="0" presId="urn:microsoft.com/office/officeart/2005/8/layout/orgChart1"/>
    <dgm:cxn modelId="{F2B012B2-2136-D746-B4B1-3193F6B83443}" type="presOf" srcId="{774F3420-4AA2-074D-A675-C59C2E3507E7}" destId="{10476DA9-1039-9548-A433-9029A979B82A}" srcOrd="0" destOrd="0" presId="urn:microsoft.com/office/officeart/2005/8/layout/orgChart1"/>
    <dgm:cxn modelId="{DBCEF2B9-673E-3246-B147-517464AE16A1}" type="presOf" srcId="{66ECADF2-2930-7340-89DD-5803C41765C8}" destId="{546080B4-BDCC-5B48-8987-362ACBE15F42}" srcOrd="0" destOrd="0" presId="urn:microsoft.com/office/officeart/2005/8/layout/orgChart1"/>
    <dgm:cxn modelId="{8A97E2D0-0C69-7F41-98DA-3CA69FC3A556}" srcId="{8CEEF0F5-2FC0-BB48-ACA3-9344FA0EA837}" destId="{B2FF8B44-69B1-4642-BB6A-0AAB14BF073D}" srcOrd="1" destOrd="0" parTransId="{4FABDD6B-2286-A649-9CA1-2A184A2B90F8}" sibTransId="{18B4546F-4473-574E-99EE-1A9AEF7B907B}"/>
    <dgm:cxn modelId="{8801DED1-D144-F743-A7E6-541120878044}" type="presOf" srcId="{6744EE99-E019-F846-A8D7-53F9A4CB1A59}" destId="{0265A097-3F4E-C74A-B61E-FD53BCAF52F8}" srcOrd="0" destOrd="0" presId="urn:microsoft.com/office/officeart/2005/8/layout/orgChart1"/>
    <dgm:cxn modelId="{60055FD4-4FE6-2649-B43B-0D4C41B6353B}" srcId="{8CEEF0F5-2FC0-BB48-ACA3-9344FA0EA837}" destId="{5C1C243B-99A1-644F-9A35-FD7D598505D8}" srcOrd="4" destOrd="0" parTransId="{C0571C49-0442-2F4E-8820-E5234E7A3C46}" sibTransId="{1EDEC810-2F22-DE45-8B04-66C68B5A1463}"/>
    <dgm:cxn modelId="{475F63ED-60A2-184D-8377-BB6D96B333E0}" srcId="{5AA17928-3FB0-9A40-B9CC-386F40A06237}" destId="{8CEEF0F5-2FC0-BB48-ACA3-9344FA0EA837}" srcOrd="0" destOrd="0" parTransId="{9669D928-1E50-1841-9548-C20BA8703333}" sibTransId="{D619DF83-F64B-F04F-BF1F-994B7CF9452D}"/>
    <dgm:cxn modelId="{C644B4F1-432F-A04D-A24F-9ED42F28675A}" type="presOf" srcId="{8CEEF0F5-2FC0-BB48-ACA3-9344FA0EA837}" destId="{90306B7D-3833-3743-9CA8-C5C8FFD28B87}" srcOrd="0" destOrd="0" presId="urn:microsoft.com/office/officeart/2005/8/layout/orgChart1"/>
    <dgm:cxn modelId="{A3EED0F3-4B6B-BC47-8FCD-85A872D9517B}" type="presOf" srcId="{5C1C243B-99A1-644F-9A35-FD7D598505D8}" destId="{2B0CFE9E-E235-8C40-9074-CC95E9C60124}" srcOrd="0" destOrd="0" presId="urn:microsoft.com/office/officeart/2005/8/layout/orgChart1"/>
    <dgm:cxn modelId="{E98423F6-979B-B643-A883-3C696D62B47D}" srcId="{8CEEF0F5-2FC0-BB48-ACA3-9344FA0EA837}" destId="{FABB42F1-2514-6D48-A297-68AF0D42AE0C}" srcOrd="2" destOrd="0" parTransId="{0934DF5E-EA82-BD4C-A9DF-CCC696216C8C}" sibTransId="{759B43D4-73D9-9A41-9CE8-62F6428D7FCA}"/>
    <dgm:cxn modelId="{0E388FFC-5F6E-D94A-A82F-54E495B382F2}" type="presOf" srcId="{43318474-073B-ED44-904D-65918AD0C7D3}" destId="{CDFE1271-6291-1440-AA7E-2C04FA4967D7}" srcOrd="1" destOrd="0" presId="urn:microsoft.com/office/officeart/2005/8/layout/orgChart1"/>
    <dgm:cxn modelId="{71708E1A-E341-F243-81B2-801D12209CA7}" type="presParOf" srcId="{2E3282A5-8A99-BA42-8DA0-1A68CAD7E30E}" destId="{2FCD4EF4-4AEE-BD47-B26C-31CDD127592F}" srcOrd="0" destOrd="0" presId="urn:microsoft.com/office/officeart/2005/8/layout/orgChart1"/>
    <dgm:cxn modelId="{5D108E72-338E-F34D-A42D-BE239952E1AB}" type="presParOf" srcId="{2FCD4EF4-4AEE-BD47-B26C-31CDD127592F}" destId="{768BAA35-4E78-4140-9D5C-398C2B5A55A8}" srcOrd="0" destOrd="0" presId="urn:microsoft.com/office/officeart/2005/8/layout/orgChart1"/>
    <dgm:cxn modelId="{CE28A732-D2A3-8342-8AEE-F09848DABD34}" type="presParOf" srcId="{768BAA35-4E78-4140-9D5C-398C2B5A55A8}" destId="{90306B7D-3833-3743-9CA8-C5C8FFD28B87}" srcOrd="0" destOrd="0" presId="urn:microsoft.com/office/officeart/2005/8/layout/orgChart1"/>
    <dgm:cxn modelId="{641EA22A-4850-A841-BD73-62E9E8E256FE}" type="presParOf" srcId="{768BAA35-4E78-4140-9D5C-398C2B5A55A8}" destId="{253CB5AB-E3CC-1E4E-BA0B-C8AE341FE3FD}" srcOrd="1" destOrd="0" presId="urn:microsoft.com/office/officeart/2005/8/layout/orgChart1"/>
    <dgm:cxn modelId="{33C7B477-342F-3846-BE6C-BE6F030D345C}" type="presParOf" srcId="{2FCD4EF4-4AEE-BD47-B26C-31CDD127592F}" destId="{CFFE11C5-D7A3-9F46-B94C-6EB2DB73AC65}" srcOrd="1" destOrd="0" presId="urn:microsoft.com/office/officeart/2005/8/layout/orgChart1"/>
    <dgm:cxn modelId="{A8F9CA72-AEE7-024F-982F-64447D37FC97}" type="presParOf" srcId="{CFFE11C5-D7A3-9F46-B94C-6EB2DB73AC65}" destId="{58A18C52-E0F3-6448-B09E-5D3B862956B2}" srcOrd="0" destOrd="0" presId="urn:microsoft.com/office/officeart/2005/8/layout/orgChart1"/>
    <dgm:cxn modelId="{6BC3135C-4D7C-834D-B1E8-A75646839617}" type="presParOf" srcId="{CFFE11C5-D7A3-9F46-B94C-6EB2DB73AC65}" destId="{6E0F14A4-7FC8-B94C-9679-EDB64CD9E371}" srcOrd="1" destOrd="0" presId="urn:microsoft.com/office/officeart/2005/8/layout/orgChart1"/>
    <dgm:cxn modelId="{AFE5C555-F00E-1547-A69A-0E88004F2A26}" type="presParOf" srcId="{6E0F14A4-7FC8-B94C-9679-EDB64CD9E371}" destId="{797E2BCB-07D1-524F-BA48-DAEA629CE4E1}" srcOrd="0" destOrd="0" presId="urn:microsoft.com/office/officeart/2005/8/layout/orgChart1"/>
    <dgm:cxn modelId="{48254124-F7B2-8348-B64B-CC31521CB6E2}" type="presParOf" srcId="{797E2BCB-07D1-524F-BA48-DAEA629CE4E1}" destId="{4DD04D9B-D514-D74A-8836-486F7A11E77F}" srcOrd="0" destOrd="0" presId="urn:microsoft.com/office/officeart/2005/8/layout/orgChart1"/>
    <dgm:cxn modelId="{BA2FE9EB-F9AC-144F-882C-6F41BDDB9455}" type="presParOf" srcId="{797E2BCB-07D1-524F-BA48-DAEA629CE4E1}" destId="{BCF19F4E-07F2-C74C-B7A2-C56A35192702}" srcOrd="1" destOrd="0" presId="urn:microsoft.com/office/officeart/2005/8/layout/orgChart1"/>
    <dgm:cxn modelId="{C9B00D6D-9906-4A4F-B886-51652D0285AA}" type="presParOf" srcId="{6E0F14A4-7FC8-B94C-9679-EDB64CD9E371}" destId="{D82BF3AD-4E52-CF46-A821-A97FD0B8AD03}" srcOrd="1" destOrd="0" presId="urn:microsoft.com/office/officeart/2005/8/layout/orgChart1"/>
    <dgm:cxn modelId="{1BF1049F-C3E7-F949-8ABD-30A3AD61E5AE}" type="presParOf" srcId="{6E0F14A4-7FC8-B94C-9679-EDB64CD9E371}" destId="{66D85C81-9B11-BE46-A162-A26716C97D93}" srcOrd="2" destOrd="0" presId="urn:microsoft.com/office/officeart/2005/8/layout/orgChart1"/>
    <dgm:cxn modelId="{930DE44A-6CF6-C945-9631-2AF584FE047C}" type="presParOf" srcId="{CFFE11C5-D7A3-9F46-B94C-6EB2DB73AC65}" destId="{CC780AD3-C90A-A945-ACFC-5774E58BF2D0}" srcOrd="2" destOrd="0" presId="urn:microsoft.com/office/officeart/2005/8/layout/orgChart1"/>
    <dgm:cxn modelId="{FC095A4E-8FD5-8147-88E5-D4BF6B604292}" type="presParOf" srcId="{CFFE11C5-D7A3-9F46-B94C-6EB2DB73AC65}" destId="{35F2F50C-A122-CE41-90EF-A3EB330E3A6E}" srcOrd="3" destOrd="0" presId="urn:microsoft.com/office/officeart/2005/8/layout/orgChart1"/>
    <dgm:cxn modelId="{D69FC20B-A68C-394A-A2F2-9CA059248C04}" type="presParOf" srcId="{35F2F50C-A122-CE41-90EF-A3EB330E3A6E}" destId="{3F43F5AD-0F79-7F42-AE38-5AC20B623954}" srcOrd="0" destOrd="0" presId="urn:microsoft.com/office/officeart/2005/8/layout/orgChart1"/>
    <dgm:cxn modelId="{94B9F8F3-19C0-204B-B6F1-44EF0B321045}" type="presParOf" srcId="{3F43F5AD-0F79-7F42-AE38-5AC20B623954}" destId="{B09E38F7-1300-484D-8CDC-30636031966A}" srcOrd="0" destOrd="0" presId="urn:microsoft.com/office/officeart/2005/8/layout/orgChart1"/>
    <dgm:cxn modelId="{00529216-C5FA-8741-8A67-3758F01AA536}" type="presParOf" srcId="{3F43F5AD-0F79-7F42-AE38-5AC20B623954}" destId="{817C9CC1-AA67-6349-AB37-E9C2C9D83966}" srcOrd="1" destOrd="0" presId="urn:microsoft.com/office/officeart/2005/8/layout/orgChart1"/>
    <dgm:cxn modelId="{CAB4CB61-1F89-0F49-BB6E-7F0693D2A1A7}" type="presParOf" srcId="{35F2F50C-A122-CE41-90EF-A3EB330E3A6E}" destId="{83B35675-6556-6D44-B04B-26B8E591AB96}" srcOrd="1" destOrd="0" presId="urn:microsoft.com/office/officeart/2005/8/layout/orgChart1"/>
    <dgm:cxn modelId="{7D6382AE-D77B-1647-9C70-51E285F5241A}" type="presParOf" srcId="{35F2F50C-A122-CE41-90EF-A3EB330E3A6E}" destId="{0D3CDD49-1361-3A45-90C3-5A59FA307BE9}" srcOrd="2" destOrd="0" presId="urn:microsoft.com/office/officeart/2005/8/layout/orgChart1"/>
    <dgm:cxn modelId="{5EE15DDE-0DFA-9F44-BA61-A6C1D00E09FD}" type="presParOf" srcId="{CFFE11C5-D7A3-9F46-B94C-6EB2DB73AC65}" destId="{DC84FF04-F343-7A44-9B23-E6FFAB3E6F81}" srcOrd="4" destOrd="0" presId="urn:microsoft.com/office/officeart/2005/8/layout/orgChart1"/>
    <dgm:cxn modelId="{DE082031-40A9-9548-A996-4EBFBCBA9883}" type="presParOf" srcId="{CFFE11C5-D7A3-9F46-B94C-6EB2DB73AC65}" destId="{F40FF0B5-B085-1743-AC9F-53B06977145D}" srcOrd="5" destOrd="0" presId="urn:microsoft.com/office/officeart/2005/8/layout/orgChart1"/>
    <dgm:cxn modelId="{FD2BA4E1-0EE5-AA4C-8AD4-43D602E39188}" type="presParOf" srcId="{F40FF0B5-B085-1743-AC9F-53B06977145D}" destId="{6E99A3C9-171D-5F47-AEFC-DD7511493578}" srcOrd="0" destOrd="0" presId="urn:microsoft.com/office/officeart/2005/8/layout/orgChart1"/>
    <dgm:cxn modelId="{6FD5FC5D-56B7-F446-A89F-450A81D3D0E4}" type="presParOf" srcId="{6E99A3C9-171D-5F47-AEFC-DD7511493578}" destId="{7CA5582E-CEA8-B647-AF2F-E4C198A69A86}" srcOrd="0" destOrd="0" presId="urn:microsoft.com/office/officeart/2005/8/layout/orgChart1"/>
    <dgm:cxn modelId="{7C4D9DE1-98DE-2D49-8D90-D4B435656305}" type="presParOf" srcId="{6E99A3C9-171D-5F47-AEFC-DD7511493578}" destId="{955679A4-1815-8545-8302-213703086BFF}" srcOrd="1" destOrd="0" presId="urn:microsoft.com/office/officeart/2005/8/layout/orgChart1"/>
    <dgm:cxn modelId="{FF63EFFB-F5C3-724B-A185-E954355B1AF2}" type="presParOf" srcId="{F40FF0B5-B085-1743-AC9F-53B06977145D}" destId="{9DA42775-D722-6B41-9A0B-91AAADBCEB68}" srcOrd="1" destOrd="0" presId="urn:microsoft.com/office/officeart/2005/8/layout/orgChart1"/>
    <dgm:cxn modelId="{A26E4B07-AAD9-974D-AFDB-3B9C0D60AB4D}" type="presParOf" srcId="{F40FF0B5-B085-1743-AC9F-53B06977145D}" destId="{F593BFB2-B7F7-944F-9D22-B4438F3B7C0B}" srcOrd="2" destOrd="0" presId="urn:microsoft.com/office/officeart/2005/8/layout/orgChart1"/>
    <dgm:cxn modelId="{7AEE92B5-AC18-8849-8B08-81E2A3087EF1}" type="presParOf" srcId="{CFFE11C5-D7A3-9F46-B94C-6EB2DB73AC65}" destId="{F9BBDD5A-A98E-1046-B890-1C2E4373409D}" srcOrd="6" destOrd="0" presId="urn:microsoft.com/office/officeart/2005/8/layout/orgChart1"/>
    <dgm:cxn modelId="{2C5588EC-2723-5744-9F14-4920CFA24E0F}" type="presParOf" srcId="{CFFE11C5-D7A3-9F46-B94C-6EB2DB73AC65}" destId="{F952D224-DBF2-E24A-9B5B-3525AD25BB28}" srcOrd="7" destOrd="0" presId="urn:microsoft.com/office/officeart/2005/8/layout/orgChart1"/>
    <dgm:cxn modelId="{D2D25D57-ADE8-9B42-9209-520E99799257}" type="presParOf" srcId="{F952D224-DBF2-E24A-9B5B-3525AD25BB28}" destId="{85F90DC6-7919-1C4C-ACB2-7F81A5B329FC}" srcOrd="0" destOrd="0" presId="urn:microsoft.com/office/officeart/2005/8/layout/orgChart1"/>
    <dgm:cxn modelId="{FC6BF4E2-4419-8B48-8128-CF50B22216B3}" type="presParOf" srcId="{85F90DC6-7919-1C4C-ACB2-7F81A5B329FC}" destId="{2B0CFE9E-E235-8C40-9074-CC95E9C60124}" srcOrd="0" destOrd="0" presId="urn:microsoft.com/office/officeart/2005/8/layout/orgChart1"/>
    <dgm:cxn modelId="{D6D673AE-FFDE-934B-A3B0-B00B6DCE7967}" type="presParOf" srcId="{85F90DC6-7919-1C4C-ACB2-7F81A5B329FC}" destId="{D90CC503-C9A5-384C-A9B2-5BA0A1694AFD}" srcOrd="1" destOrd="0" presId="urn:microsoft.com/office/officeart/2005/8/layout/orgChart1"/>
    <dgm:cxn modelId="{CC726E87-28AF-1141-8D6E-30EA91EB4BAE}" type="presParOf" srcId="{F952D224-DBF2-E24A-9B5B-3525AD25BB28}" destId="{161D8CEE-CECD-D941-A8DF-F65637FDB7FD}" srcOrd="1" destOrd="0" presId="urn:microsoft.com/office/officeart/2005/8/layout/orgChart1"/>
    <dgm:cxn modelId="{07713BAB-1804-804B-9BE4-E9C447E2881E}" type="presParOf" srcId="{F952D224-DBF2-E24A-9B5B-3525AD25BB28}" destId="{0E27AAAF-C9A4-DB48-91F4-4828006CB6C0}" srcOrd="2" destOrd="0" presId="urn:microsoft.com/office/officeart/2005/8/layout/orgChart1"/>
    <dgm:cxn modelId="{DB1B48C3-D7C4-6744-AEA6-D65F446249EC}" type="presParOf" srcId="{CFFE11C5-D7A3-9F46-B94C-6EB2DB73AC65}" destId="{0265A097-3F4E-C74A-B61E-FD53BCAF52F8}" srcOrd="8" destOrd="0" presId="urn:microsoft.com/office/officeart/2005/8/layout/orgChart1"/>
    <dgm:cxn modelId="{5530E2E3-B3AA-BD45-B22B-9B18567574AC}" type="presParOf" srcId="{CFFE11C5-D7A3-9F46-B94C-6EB2DB73AC65}" destId="{A6CE22CA-1283-A74C-ADAB-AF80A4C3B563}" srcOrd="9" destOrd="0" presId="urn:microsoft.com/office/officeart/2005/8/layout/orgChart1"/>
    <dgm:cxn modelId="{2DB048B1-C130-E34E-BD1D-6CCF85D3A611}" type="presParOf" srcId="{A6CE22CA-1283-A74C-ADAB-AF80A4C3B563}" destId="{4B87F413-6633-6648-8DB1-160FAE45A1FD}" srcOrd="0" destOrd="0" presId="urn:microsoft.com/office/officeart/2005/8/layout/orgChart1"/>
    <dgm:cxn modelId="{349734CB-E180-1944-8AD3-21A93B161D8C}" type="presParOf" srcId="{4B87F413-6633-6648-8DB1-160FAE45A1FD}" destId="{2B87F908-418F-E74A-BC25-27436613BBF5}" srcOrd="0" destOrd="0" presId="urn:microsoft.com/office/officeart/2005/8/layout/orgChart1"/>
    <dgm:cxn modelId="{F78349A0-504E-0F47-B94E-C3FC7D70FDCB}" type="presParOf" srcId="{4B87F413-6633-6648-8DB1-160FAE45A1FD}" destId="{CDFE1271-6291-1440-AA7E-2C04FA4967D7}" srcOrd="1" destOrd="0" presId="urn:microsoft.com/office/officeart/2005/8/layout/orgChart1"/>
    <dgm:cxn modelId="{8FD504C7-E523-0B4E-91BF-CA82C719056F}" type="presParOf" srcId="{A6CE22CA-1283-A74C-ADAB-AF80A4C3B563}" destId="{98AD2D98-BE11-4B42-95DE-955805C69218}" srcOrd="1" destOrd="0" presId="urn:microsoft.com/office/officeart/2005/8/layout/orgChart1"/>
    <dgm:cxn modelId="{84D82ACB-487D-AE4A-8F1D-911FA9B23110}" type="presParOf" srcId="{A6CE22CA-1283-A74C-ADAB-AF80A4C3B563}" destId="{97DF9A37-BA72-AA41-B9C0-165CB0D0D045}" srcOrd="2" destOrd="0" presId="urn:microsoft.com/office/officeart/2005/8/layout/orgChart1"/>
    <dgm:cxn modelId="{B4C7BDD2-40F5-8C4A-888B-79229E6F3BD8}" type="presParOf" srcId="{2FCD4EF4-4AEE-BD47-B26C-31CDD127592F}" destId="{7DEB1A0C-ED08-334E-997C-2D9B6FE9C098}" srcOrd="2" destOrd="0" presId="urn:microsoft.com/office/officeart/2005/8/layout/orgChart1"/>
    <dgm:cxn modelId="{AFD2DF8B-D3A5-3947-BF35-3DDD1CA9AE6A}" type="presParOf" srcId="{7DEB1A0C-ED08-334E-997C-2D9B6FE9C098}" destId="{1F93B9F5-FDAF-2F4D-A924-1A1D78865230}" srcOrd="0" destOrd="0" presId="urn:microsoft.com/office/officeart/2005/8/layout/orgChart1"/>
    <dgm:cxn modelId="{027D637D-1C73-4A45-A17A-8C04C95E1D96}" type="presParOf" srcId="{7DEB1A0C-ED08-334E-997C-2D9B6FE9C098}" destId="{F0590CF2-524C-794A-B7DB-1C1415BDF9DB}" srcOrd="1" destOrd="0" presId="urn:microsoft.com/office/officeart/2005/8/layout/orgChart1"/>
    <dgm:cxn modelId="{47C52D58-5DCE-BE48-85E8-3521854BC961}" type="presParOf" srcId="{F0590CF2-524C-794A-B7DB-1C1415BDF9DB}" destId="{CE26290E-06D7-B446-B945-2329DD6CA5D1}" srcOrd="0" destOrd="0" presId="urn:microsoft.com/office/officeart/2005/8/layout/orgChart1"/>
    <dgm:cxn modelId="{7C999F92-E608-0645-8E57-98A1D051E595}" type="presParOf" srcId="{CE26290E-06D7-B446-B945-2329DD6CA5D1}" destId="{10476DA9-1039-9548-A433-9029A979B82A}" srcOrd="0" destOrd="0" presId="urn:microsoft.com/office/officeart/2005/8/layout/orgChart1"/>
    <dgm:cxn modelId="{40F0C737-5091-3242-99A5-51482D96427E}" type="presParOf" srcId="{CE26290E-06D7-B446-B945-2329DD6CA5D1}" destId="{D868A105-62F2-D44F-B70E-B89D1C986803}" srcOrd="1" destOrd="0" presId="urn:microsoft.com/office/officeart/2005/8/layout/orgChart1"/>
    <dgm:cxn modelId="{612C019D-44A1-924A-8EF9-4CA320A797DA}" type="presParOf" srcId="{F0590CF2-524C-794A-B7DB-1C1415BDF9DB}" destId="{F4B43048-BF45-E94E-AF9C-EE2D68D6C5F2}" srcOrd="1" destOrd="0" presId="urn:microsoft.com/office/officeart/2005/8/layout/orgChart1"/>
    <dgm:cxn modelId="{C2986BF6-2A45-3648-8E39-8A376AD617AC}" type="presParOf" srcId="{F0590CF2-524C-794A-B7DB-1C1415BDF9DB}" destId="{E01CB130-1BE0-FE4D-9477-61E78E44BA76}" srcOrd="2" destOrd="0" presId="urn:microsoft.com/office/officeart/2005/8/layout/orgChart1"/>
    <dgm:cxn modelId="{D4D78FCE-03F8-494A-9F31-6E145F00D9A6}" type="presParOf" srcId="{2E3282A5-8A99-BA42-8DA0-1A68CAD7E30E}" destId="{067A38B3-DC4D-BD41-B907-86E5235B47E4}" srcOrd="1" destOrd="0" presId="urn:microsoft.com/office/officeart/2005/8/layout/orgChart1"/>
    <dgm:cxn modelId="{A8AA28C9-EA15-C946-85C2-6A7992DD9403}" type="presParOf" srcId="{067A38B3-DC4D-BD41-B907-86E5235B47E4}" destId="{8FCA435A-8BA5-5A4C-A411-22659CCF7C16}" srcOrd="0" destOrd="0" presId="urn:microsoft.com/office/officeart/2005/8/layout/orgChart1"/>
    <dgm:cxn modelId="{1C164B51-1CE8-E74E-8F94-109FF744F184}" type="presParOf" srcId="{8FCA435A-8BA5-5A4C-A411-22659CCF7C16}" destId="{546080B4-BDCC-5B48-8987-362ACBE15F42}" srcOrd="0" destOrd="0" presId="urn:microsoft.com/office/officeart/2005/8/layout/orgChart1"/>
    <dgm:cxn modelId="{5B6FBDC7-9C7C-C44D-A55D-E14ED5202486}" type="presParOf" srcId="{8FCA435A-8BA5-5A4C-A411-22659CCF7C16}" destId="{A45650EB-8E7A-654D-9C5B-133523831102}" srcOrd="1" destOrd="0" presId="urn:microsoft.com/office/officeart/2005/8/layout/orgChart1"/>
    <dgm:cxn modelId="{5C6418D9-71DD-5A4A-9923-27034D7711CB}" type="presParOf" srcId="{067A38B3-DC4D-BD41-B907-86E5235B47E4}" destId="{D02DA980-6291-BF41-A17B-378370E15222}" srcOrd="1" destOrd="0" presId="urn:microsoft.com/office/officeart/2005/8/layout/orgChart1"/>
    <dgm:cxn modelId="{A3B7D05D-3933-C240-8328-C39A594FCC8E}" type="presParOf" srcId="{067A38B3-DC4D-BD41-B907-86E5235B47E4}" destId="{0FB89CD2-65CD-644F-B404-83CDA08AE7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2D3025-91E5-0C45-9472-3B527455ADB2}"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n-US"/>
        </a:p>
      </dgm:t>
    </dgm:pt>
    <dgm:pt modelId="{C28D8062-F7ED-4847-AEE4-F622A01DDCED}">
      <dgm:prSet phldrT="[Text]"/>
      <dgm:spPr/>
      <dgm:t>
        <a:bodyPr/>
        <a:lstStyle/>
        <a:p>
          <a:pPr algn="ctr"/>
          <a:endParaRPr lang="en-US" dirty="0"/>
        </a:p>
        <a:p>
          <a:pPr algn="ctr"/>
          <a:r>
            <a:rPr lang="en-US" b="1" dirty="0"/>
            <a:t>Region 1:</a:t>
          </a:r>
        </a:p>
        <a:p>
          <a:pPr algn="ctr"/>
          <a:r>
            <a:rPr lang="en-US" b="1" dirty="0"/>
            <a:t>Orange, Madison, Culpeper, Fauquier &amp; Rappahannock Counties</a:t>
          </a:r>
        </a:p>
      </dgm:t>
    </dgm:pt>
    <dgm:pt modelId="{E642F160-F890-BD44-B0FE-470D39EF03C8}" type="parTrans" cxnId="{13ACE319-D647-7C44-A8A4-14BBB238351F}">
      <dgm:prSet/>
      <dgm:spPr/>
      <dgm:t>
        <a:bodyPr/>
        <a:lstStyle/>
        <a:p>
          <a:endParaRPr lang="en-US"/>
        </a:p>
      </dgm:t>
    </dgm:pt>
    <dgm:pt modelId="{8D06D40C-A9DE-034D-80F5-0FA5A258AB2C}" type="sibTrans" cxnId="{13ACE319-D647-7C44-A8A4-14BBB238351F}">
      <dgm:prSet/>
      <dgm:spPr/>
      <dgm:t>
        <a:bodyPr/>
        <a:lstStyle/>
        <a:p>
          <a:endParaRPr lang="en-US"/>
        </a:p>
      </dgm:t>
    </dgm:pt>
    <dgm:pt modelId="{5E9F9869-6AA0-564E-A1E8-658B91C99713}">
      <dgm:prSet phldrT="[Text]"/>
      <dgm:spPr/>
      <dgm:t>
        <a:bodyPr/>
        <a:lstStyle/>
        <a:p>
          <a:r>
            <a:rPr lang="en-US" b="1" dirty="0"/>
            <a:t>Region 2:</a:t>
          </a:r>
        </a:p>
        <a:p>
          <a:r>
            <a:rPr lang="en-US" b="1" dirty="0"/>
            <a:t>Prince William County </a:t>
          </a:r>
        </a:p>
        <a:p>
          <a:endParaRPr lang="en-US" dirty="0"/>
        </a:p>
      </dgm:t>
    </dgm:pt>
    <dgm:pt modelId="{50335661-EAFC-6B4D-8BE5-78C171C703E7}" type="parTrans" cxnId="{1CCD07AA-042D-E14F-9192-195E9FDA68CC}">
      <dgm:prSet/>
      <dgm:spPr/>
      <dgm:t>
        <a:bodyPr/>
        <a:lstStyle/>
        <a:p>
          <a:endParaRPr lang="en-US"/>
        </a:p>
      </dgm:t>
    </dgm:pt>
    <dgm:pt modelId="{24977BE0-37FA-5F4E-87EB-2FD3CBD0448B}" type="sibTrans" cxnId="{1CCD07AA-042D-E14F-9192-195E9FDA68CC}">
      <dgm:prSet/>
      <dgm:spPr/>
      <dgm:t>
        <a:bodyPr/>
        <a:lstStyle/>
        <a:p>
          <a:endParaRPr lang="en-US"/>
        </a:p>
      </dgm:t>
    </dgm:pt>
    <dgm:pt modelId="{313A4FC3-B5AB-3D44-A296-2C761C4D9276}">
      <dgm:prSet phldrT="[Text]"/>
      <dgm:spPr/>
      <dgm:t>
        <a:bodyPr/>
        <a:lstStyle/>
        <a:p>
          <a:r>
            <a:rPr lang="en-US" b="1" dirty="0"/>
            <a:t>Region 3:</a:t>
          </a:r>
        </a:p>
        <a:p>
          <a:r>
            <a:rPr lang="en-US" b="1" dirty="0"/>
            <a:t>City of Bristol and Washington County</a:t>
          </a:r>
        </a:p>
      </dgm:t>
    </dgm:pt>
    <dgm:pt modelId="{651056D0-B86A-0748-A971-C2556C3539DE}" type="parTrans" cxnId="{CC4F306F-295A-8B46-8ECE-BC00207008A9}">
      <dgm:prSet/>
      <dgm:spPr/>
      <dgm:t>
        <a:bodyPr/>
        <a:lstStyle/>
        <a:p>
          <a:endParaRPr lang="en-US"/>
        </a:p>
      </dgm:t>
    </dgm:pt>
    <dgm:pt modelId="{25B26969-BD8F-4543-8892-A6714F6EDD64}" type="sibTrans" cxnId="{CC4F306F-295A-8B46-8ECE-BC00207008A9}">
      <dgm:prSet/>
      <dgm:spPr/>
      <dgm:t>
        <a:bodyPr/>
        <a:lstStyle/>
        <a:p>
          <a:endParaRPr lang="en-US"/>
        </a:p>
      </dgm:t>
    </dgm:pt>
    <dgm:pt modelId="{7A720E6A-5A76-4045-BAC8-4AC564F0EA23}">
      <dgm:prSet phldrT="[Text]"/>
      <dgm:spPr/>
      <dgm:t>
        <a:bodyPr/>
        <a:lstStyle/>
        <a:p>
          <a:r>
            <a:rPr lang="en-US" b="1" dirty="0"/>
            <a:t>Region 4:</a:t>
          </a:r>
        </a:p>
        <a:p>
          <a:r>
            <a:rPr lang="en-US" b="1" dirty="0"/>
            <a:t>City of Richmond</a:t>
          </a:r>
        </a:p>
        <a:p>
          <a:r>
            <a:rPr lang="en-US" dirty="0"/>
            <a:t> </a:t>
          </a:r>
        </a:p>
      </dgm:t>
    </dgm:pt>
    <dgm:pt modelId="{0A8D2550-5733-D447-9053-7B8D5C766537}" type="parTrans" cxnId="{FD888226-C467-5D4F-AFA1-1BF368D73635}">
      <dgm:prSet/>
      <dgm:spPr/>
      <dgm:t>
        <a:bodyPr/>
        <a:lstStyle/>
        <a:p>
          <a:endParaRPr lang="en-US"/>
        </a:p>
      </dgm:t>
    </dgm:pt>
    <dgm:pt modelId="{662ED5F3-F4CA-CD45-9CFB-1DFAC02821D1}" type="sibTrans" cxnId="{FD888226-C467-5D4F-AFA1-1BF368D73635}">
      <dgm:prSet/>
      <dgm:spPr/>
      <dgm:t>
        <a:bodyPr/>
        <a:lstStyle/>
        <a:p>
          <a:endParaRPr lang="en-US"/>
        </a:p>
      </dgm:t>
    </dgm:pt>
    <dgm:pt modelId="{910AD567-51AC-A147-B1D3-286F7CFEF975}">
      <dgm:prSet phldrT="[Text]"/>
      <dgm:spPr/>
      <dgm:t>
        <a:bodyPr/>
        <a:lstStyle/>
        <a:p>
          <a:r>
            <a:rPr lang="en-US" b="1" dirty="0"/>
            <a:t>Region 5:</a:t>
          </a:r>
        </a:p>
        <a:p>
          <a:r>
            <a:rPr lang="en-US" b="1" dirty="0"/>
            <a:t>Virginia Beach</a:t>
          </a:r>
        </a:p>
        <a:p>
          <a:endParaRPr lang="en-US" dirty="0"/>
        </a:p>
      </dgm:t>
    </dgm:pt>
    <dgm:pt modelId="{0EE80073-E43E-7F48-A614-8E3DAEE4B292}" type="parTrans" cxnId="{40074525-C93A-EF42-B1F1-0ADA89133DEA}">
      <dgm:prSet/>
      <dgm:spPr/>
      <dgm:t>
        <a:bodyPr/>
        <a:lstStyle/>
        <a:p>
          <a:endParaRPr lang="en-US"/>
        </a:p>
      </dgm:t>
    </dgm:pt>
    <dgm:pt modelId="{7C60C3AC-9FF0-0A40-81D7-4EF479F3783A}" type="sibTrans" cxnId="{40074525-C93A-EF42-B1F1-0ADA89133DEA}">
      <dgm:prSet/>
      <dgm:spPr/>
      <dgm:t>
        <a:bodyPr/>
        <a:lstStyle/>
        <a:p>
          <a:endParaRPr lang="en-US"/>
        </a:p>
      </dgm:t>
    </dgm:pt>
    <dgm:pt modelId="{E4BA5F73-C597-3B4B-A2E5-F7E3825F7685}" type="pres">
      <dgm:prSet presAssocID="{EA2D3025-91E5-0C45-9472-3B527455ADB2}" presName="Name0" presStyleCnt="0">
        <dgm:presLayoutVars>
          <dgm:dir/>
          <dgm:resizeHandles val="exact"/>
        </dgm:presLayoutVars>
      </dgm:prSet>
      <dgm:spPr/>
    </dgm:pt>
    <dgm:pt modelId="{1FBF68A4-4289-E340-82CC-7BEFAB3CC98A}" type="pres">
      <dgm:prSet presAssocID="{C28D8062-F7ED-4847-AEE4-F622A01DDCED}" presName="Name5" presStyleLbl="vennNode1" presStyleIdx="0" presStyleCnt="5">
        <dgm:presLayoutVars>
          <dgm:bulletEnabled val="1"/>
        </dgm:presLayoutVars>
      </dgm:prSet>
      <dgm:spPr/>
    </dgm:pt>
    <dgm:pt modelId="{6EA27882-98BF-5648-B0CF-BB6CC6A07643}" type="pres">
      <dgm:prSet presAssocID="{8D06D40C-A9DE-034D-80F5-0FA5A258AB2C}" presName="space" presStyleCnt="0"/>
      <dgm:spPr/>
    </dgm:pt>
    <dgm:pt modelId="{29950F01-8F08-FB41-9DF1-0103F871BB92}" type="pres">
      <dgm:prSet presAssocID="{5E9F9869-6AA0-564E-A1E8-658B91C99713}" presName="Name5" presStyleLbl="vennNode1" presStyleIdx="1" presStyleCnt="5">
        <dgm:presLayoutVars>
          <dgm:bulletEnabled val="1"/>
        </dgm:presLayoutVars>
      </dgm:prSet>
      <dgm:spPr/>
    </dgm:pt>
    <dgm:pt modelId="{B7756CDD-7403-C54A-84EE-52FE6F8DFF7B}" type="pres">
      <dgm:prSet presAssocID="{24977BE0-37FA-5F4E-87EB-2FD3CBD0448B}" presName="space" presStyleCnt="0"/>
      <dgm:spPr/>
    </dgm:pt>
    <dgm:pt modelId="{47FB8296-2F44-B148-9D78-AF8280636610}" type="pres">
      <dgm:prSet presAssocID="{313A4FC3-B5AB-3D44-A296-2C761C4D9276}" presName="Name5" presStyleLbl="vennNode1" presStyleIdx="2" presStyleCnt="5">
        <dgm:presLayoutVars>
          <dgm:bulletEnabled val="1"/>
        </dgm:presLayoutVars>
      </dgm:prSet>
      <dgm:spPr/>
    </dgm:pt>
    <dgm:pt modelId="{767C8E34-9945-7848-AC5B-4B5386E3C627}" type="pres">
      <dgm:prSet presAssocID="{25B26969-BD8F-4543-8892-A6714F6EDD64}" presName="space" presStyleCnt="0"/>
      <dgm:spPr/>
    </dgm:pt>
    <dgm:pt modelId="{9BC23FF1-4457-6642-AAEB-C9D81E9EA6A6}" type="pres">
      <dgm:prSet presAssocID="{7A720E6A-5A76-4045-BAC8-4AC564F0EA23}" presName="Name5" presStyleLbl="vennNode1" presStyleIdx="3" presStyleCnt="5">
        <dgm:presLayoutVars>
          <dgm:bulletEnabled val="1"/>
        </dgm:presLayoutVars>
      </dgm:prSet>
      <dgm:spPr/>
    </dgm:pt>
    <dgm:pt modelId="{D564D694-E74F-F242-BF81-C79F1DCA3CFF}" type="pres">
      <dgm:prSet presAssocID="{662ED5F3-F4CA-CD45-9CFB-1DFAC02821D1}" presName="space" presStyleCnt="0"/>
      <dgm:spPr/>
    </dgm:pt>
    <dgm:pt modelId="{86A11494-73D5-F147-9068-D727A6ED2157}" type="pres">
      <dgm:prSet presAssocID="{910AD567-51AC-A147-B1D3-286F7CFEF975}" presName="Name5" presStyleLbl="vennNode1" presStyleIdx="4" presStyleCnt="5">
        <dgm:presLayoutVars>
          <dgm:bulletEnabled val="1"/>
        </dgm:presLayoutVars>
      </dgm:prSet>
      <dgm:spPr/>
    </dgm:pt>
  </dgm:ptLst>
  <dgm:cxnLst>
    <dgm:cxn modelId="{13ACE319-D647-7C44-A8A4-14BBB238351F}" srcId="{EA2D3025-91E5-0C45-9472-3B527455ADB2}" destId="{C28D8062-F7ED-4847-AEE4-F622A01DDCED}" srcOrd="0" destOrd="0" parTransId="{E642F160-F890-BD44-B0FE-470D39EF03C8}" sibTransId="{8D06D40C-A9DE-034D-80F5-0FA5A258AB2C}"/>
    <dgm:cxn modelId="{67CBF21C-0328-0D45-89FC-4E4FF01D904A}" type="presOf" srcId="{910AD567-51AC-A147-B1D3-286F7CFEF975}" destId="{86A11494-73D5-F147-9068-D727A6ED2157}" srcOrd="0" destOrd="0" presId="urn:microsoft.com/office/officeart/2005/8/layout/venn3"/>
    <dgm:cxn modelId="{40074525-C93A-EF42-B1F1-0ADA89133DEA}" srcId="{EA2D3025-91E5-0C45-9472-3B527455ADB2}" destId="{910AD567-51AC-A147-B1D3-286F7CFEF975}" srcOrd="4" destOrd="0" parTransId="{0EE80073-E43E-7F48-A614-8E3DAEE4B292}" sibTransId="{7C60C3AC-9FF0-0A40-81D7-4EF479F3783A}"/>
    <dgm:cxn modelId="{FD888226-C467-5D4F-AFA1-1BF368D73635}" srcId="{EA2D3025-91E5-0C45-9472-3B527455ADB2}" destId="{7A720E6A-5A76-4045-BAC8-4AC564F0EA23}" srcOrd="3" destOrd="0" parTransId="{0A8D2550-5733-D447-9053-7B8D5C766537}" sibTransId="{662ED5F3-F4CA-CD45-9CFB-1DFAC02821D1}"/>
    <dgm:cxn modelId="{2DB75E3A-8459-094A-AF63-63AA3DE7A479}" type="presOf" srcId="{313A4FC3-B5AB-3D44-A296-2C761C4D9276}" destId="{47FB8296-2F44-B148-9D78-AF8280636610}" srcOrd="0" destOrd="0" presId="urn:microsoft.com/office/officeart/2005/8/layout/venn3"/>
    <dgm:cxn modelId="{CC4F306F-295A-8B46-8ECE-BC00207008A9}" srcId="{EA2D3025-91E5-0C45-9472-3B527455ADB2}" destId="{313A4FC3-B5AB-3D44-A296-2C761C4D9276}" srcOrd="2" destOrd="0" parTransId="{651056D0-B86A-0748-A971-C2556C3539DE}" sibTransId="{25B26969-BD8F-4543-8892-A6714F6EDD64}"/>
    <dgm:cxn modelId="{E499FE7C-97B9-A04C-9220-5D218FF7894D}" type="presOf" srcId="{EA2D3025-91E5-0C45-9472-3B527455ADB2}" destId="{E4BA5F73-C597-3B4B-A2E5-F7E3825F7685}" srcOrd="0" destOrd="0" presId="urn:microsoft.com/office/officeart/2005/8/layout/venn3"/>
    <dgm:cxn modelId="{1CCD07AA-042D-E14F-9192-195E9FDA68CC}" srcId="{EA2D3025-91E5-0C45-9472-3B527455ADB2}" destId="{5E9F9869-6AA0-564E-A1E8-658B91C99713}" srcOrd="1" destOrd="0" parTransId="{50335661-EAFC-6B4D-8BE5-78C171C703E7}" sibTransId="{24977BE0-37FA-5F4E-87EB-2FD3CBD0448B}"/>
    <dgm:cxn modelId="{73F7E9F3-A327-8B47-873E-6B32C88E6529}" type="presOf" srcId="{7A720E6A-5A76-4045-BAC8-4AC564F0EA23}" destId="{9BC23FF1-4457-6642-AAEB-C9D81E9EA6A6}" srcOrd="0" destOrd="0" presId="urn:microsoft.com/office/officeart/2005/8/layout/venn3"/>
    <dgm:cxn modelId="{83255EFD-048E-7B45-8B02-3B25A7D3282D}" type="presOf" srcId="{5E9F9869-6AA0-564E-A1E8-658B91C99713}" destId="{29950F01-8F08-FB41-9DF1-0103F871BB92}" srcOrd="0" destOrd="0" presId="urn:microsoft.com/office/officeart/2005/8/layout/venn3"/>
    <dgm:cxn modelId="{F398B2FF-2170-A148-84D2-4923A401134C}" type="presOf" srcId="{C28D8062-F7ED-4847-AEE4-F622A01DDCED}" destId="{1FBF68A4-4289-E340-82CC-7BEFAB3CC98A}" srcOrd="0" destOrd="0" presId="urn:microsoft.com/office/officeart/2005/8/layout/venn3"/>
    <dgm:cxn modelId="{DE2B8D86-783B-AB41-A5AD-06C016A27C01}" type="presParOf" srcId="{E4BA5F73-C597-3B4B-A2E5-F7E3825F7685}" destId="{1FBF68A4-4289-E340-82CC-7BEFAB3CC98A}" srcOrd="0" destOrd="0" presId="urn:microsoft.com/office/officeart/2005/8/layout/venn3"/>
    <dgm:cxn modelId="{5A2CE276-F589-1B4C-B024-0A839327FBD6}" type="presParOf" srcId="{E4BA5F73-C597-3B4B-A2E5-F7E3825F7685}" destId="{6EA27882-98BF-5648-B0CF-BB6CC6A07643}" srcOrd="1" destOrd="0" presId="urn:microsoft.com/office/officeart/2005/8/layout/venn3"/>
    <dgm:cxn modelId="{4FE96CD0-F515-C149-A23E-206791845BCA}" type="presParOf" srcId="{E4BA5F73-C597-3B4B-A2E5-F7E3825F7685}" destId="{29950F01-8F08-FB41-9DF1-0103F871BB92}" srcOrd="2" destOrd="0" presId="urn:microsoft.com/office/officeart/2005/8/layout/venn3"/>
    <dgm:cxn modelId="{ADA501C3-D0DC-7748-9AC0-3378F84D7DCC}" type="presParOf" srcId="{E4BA5F73-C597-3B4B-A2E5-F7E3825F7685}" destId="{B7756CDD-7403-C54A-84EE-52FE6F8DFF7B}" srcOrd="3" destOrd="0" presId="urn:microsoft.com/office/officeart/2005/8/layout/venn3"/>
    <dgm:cxn modelId="{272FD639-57F5-0D48-8F1A-2831C831D74C}" type="presParOf" srcId="{E4BA5F73-C597-3B4B-A2E5-F7E3825F7685}" destId="{47FB8296-2F44-B148-9D78-AF8280636610}" srcOrd="4" destOrd="0" presId="urn:microsoft.com/office/officeart/2005/8/layout/venn3"/>
    <dgm:cxn modelId="{CE5ED815-32D0-DD47-955C-1AF1CEC986CB}" type="presParOf" srcId="{E4BA5F73-C597-3B4B-A2E5-F7E3825F7685}" destId="{767C8E34-9945-7848-AC5B-4B5386E3C627}" srcOrd="5" destOrd="0" presId="urn:microsoft.com/office/officeart/2005/8/layout/venn3"/>
    <dgm:cxn modelId="{5C78D92E-8732-FB4A-A015-065395024C70}" type="presParOf" srcId="{E4BA5F73-C597-3B4B-A2E5-F7E3825F7685}" destId="{9BC23FF1-4457-6642-AAEB-C9D81E9EA6A6}" srcOrd="6" destOrd="0" presId="urn:microsoft.com/office/officeart/2005/8/layout/venn3"/>
    <dgm:cxn modelId="{7FF19BCF-6011-694B-AB17-DAE0E449371B}" type="presParOf" srcId="{E4BA5F73-C597-3B4B-A2E5-F7E3825F7685}" destId="{D564D694-E74F-F242-BF81-C79F1DCA3CFF}" srcOrd="7" destOrd="0" presId="urn:microsoft.com/office/officeart/2005/8/layout/venn3"/>
    <dgm:cxn modelId="{7D0F2984-285A-484F-B36C-59CD0736C7C4}" type="presParOf" srcId="{E4BA5F73-C597-3B4B-A2E5-F7E3825F7685}" destId="{86A11494-73D5-F147-9068-D727A6ED2157}"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06958D-5E39-3C43-AC82-5E3DB090CA49}" type="doc">
      <dgm:prSet loTypeId="urn:microsoft.com/office/officeart/2005/8/layout/venn1" loCatId="" qsTypeId="urn:microsoft.com/office/officeart/2005/8/quickstyle/simple1" qsCatId="simple" csTypeId="urn:microsoft.com/office/officeart/2005/8/colors/accent1_2" csCatId="accent1" phldr="1"/>
      <dgm:spPr/>
    </dgm:pt>
    <dgm:pt modelId="{E189DABB-A763-8A4E-B9EA-4EAD03EAB38D}">
      <dgm:prSet phldrT="[Text]"/>
      <dgm:spPr/>
      <dgm:t>
        <a:bodyPr/>
        <a:lstStyle/>
        <a:p>
          <a:r>
            <a:rPr lang="en-US" b="1" dirty="0"/>
            <a:t>DBHDS</a:t>
          </a:r>
        </a:p>
      </dgm:t>
    </dgm:pt>
    <dgm:pt modelId="{9EA3F2B2-78A5-7B4B-8E5D-11CE81B61696}" type="parTrans" cxnId="{2EB7BA44-EC80-D545-80B6-4267CC137C09}">
      <dgm:prSet/>
      <dgm:spPr/>
      <dgm:t>
        <a:bodyPr/>
        <a:lstStyle/>
        <a:p>
          <a:endParaRPr lang="en-US" b="1"/>
        </a:p>
      </dgm:t>
    </dgm:pt>
    <dgm:pt modelId="{90E1A31A-8DBE-5845-87CB-A0F9329CCE36}" type="sibTrans" cxnId="{2EB7BA44-EC80-D545-80B6-4267CC137C09}">
      <dgm:prSet/>
      <dgm:spPr/>
      <dgm:t>
        <a:bodyPr/>
        <a:lstStyle/>
        <a:p>
          <a:endParaRPr lang="en-US" b="1"/>
        </a:p>
      </dgm:t>
    </dgm:pt>
    <dgm:pt modelId="{8B32D8D2-C50E-854E-81EC-F70B7D9E58F5}">
      <dgm:prSet phldrT="[Text]"/>
      <dgm:spPr/>
      <dgm:t>
        <a:bodyPr/>
        <a:lstStyle/>
        <a:p>
          <a:r>
            <a:rPr lang="en-US" b="1" dirty="0"/>
            <a:t>DCJS</a:t>
          </a:r>
        </a:p>
      </dgm:t>
    </dgm:pt>
    <dgm:pt modelId="{AB70BF90-FD32-1D49-83E8-AE04205215C3}" type="sibTrans" cxnId="{65B3ECA9-FFDA-CC4B-AA44-04A0368CD226}">
      <dgm:prSet/>
      <dgm:spPr/>
      <dgm:t>
        <a:bodyPr/>
        <a:lstStyle/>
        <a:p>
          <a:endParaRPr lang="en-US" b="1"/>
        </a:p>
      </dgm:t>
    </dgm:pt>
    <dgm:pt modelId="{170E835E-F2A2-B240-9C5D-7E9DD47CD71E}" type="parTrans" cxnId="{65B3ECA9-FFDA-CC4B-AA44-04A0368CD226}">
      <dgm:prSet/>
      <dgm:spPr/>
      <dgm:t>
        <a:bodyPr/>
        <a:lstStyle/>
        <a:p>
          <a:endParaRPr lang="en-US" b="1"/>
        </a:p>
      </dgm:t>
    </dgm:pt>
    <dgm:pt modelId="{989C2191-0C83-2848-8186-3C52A19B5987}" type="pres">
      <dgm:prSet presAssocID="{CC06958D-5E39-3C43-AC82-5E3DB090CA49}" presName="compositeShape" presStyleCnt="0">
        <dgm:presLayoutVars>
          <dgm:chMax val="7"/>
          <dgm:dir/>
          <dgm:resizeHandles val="exact"/>
        </dgm:presLayoutVars>
      </dgm:prSet>
      <dgm:spPr/>
    </dgm:pt>
    <dgm:pt modelId="{54616EA7-139C-5242-9D59-9F52D649D31C}" type="pres">
      <dgm:prSet presAssocID="{E189DABB-A763-8A4E-B9EA-4EAD03EAB38D}" presName="circ1" presStyleLbl="vennNode1" presStyleIdx="0" presStyleCnt="2"/>
      <dgm:spPr/>
    </dgm:pt>
    <dgm:pt modelId="{723B2784-E69F-544D-BE61-0F445DCD1F25}" type="pres">
      <dgm:prSet presAssocID="{E189DABB-A763-8A4E-B9EA-4EAD03EAB38D}" presName="circ1Tx" presStyleLbl="revTx" presStyleIdx="0" presStyleCnt="0">
        <dgm:presLayoutVars>
          <dgm:chMax val="0"/>
          <dgm:chPref val="0"/>
          <dgm:bulletEnabled val="1"/>
        </dgm:presLayoutVars>
      </dgm:prSet>
      <dgm:spPr/>
    </dgm:pt>
    <dgm:pt modelId="{946EDF6C-2095-0449-8285-780844AA46B5}" type="pres">
      <dgm:prSet presAssocID="{8B32D8D2-C50E-854E-81EC-F70B7D9E58F5}" presName="circ2" presStyleLbl="vennNode1" presStyleIdx="1" presStyleCnt="2"/>
      <dgm:spPr/>
    </dgm:pt>
    <dgm:pt modelId="{730C2A44-3387-7B4B-A05B-B886172A1293}" type="pres">
      <dgm:prSet presAssocID="{8B32D8D2-C50E-854E-81EC-F70B7D9E58F5}" presName="circ2Tx" presStyleLbl="revTx" presStyleIdx="0" presStyleCnt="0">
        <dgm:presLayoutVars>
          <dgm:chMax val="0"/>
          <dgm:chPref val="0"/>
          <dgm:bulletEnabled val="1"/>
        </dgm:presLayoutVars>
      </dgm:prSet>
      <dgm:spPr/>
    </dgm:pt>
  </dgm:ptLst>
  <dgm:cxnLst>
    <dgm:cxn modelId="{2EB7BA44-EC80-D545-80B6-4267CC137C09}" srcId="{CC06958D-5E39-3C43-AC82-5E3DB090CA49}" destId="{E189DABB-A763-8A4E-B9EA-4EAD03EAB38D}" srcOrd="0" destOrd="0" parTransId="{9EA3F2B2-78A5-7B4B-8E5D-11CE81B61696}" sibTransId="{90E1A31A-8DBE-5845-87CB-A0F9329CCE36}"/>
    <dgm:cxn modelId="{6F5A975B-0A93-9C42-89BF-B63D9EBDA06D}" type="presOf" srcId="{8B32D8D2-C50E-854E-81EC-F70B7D9E58F5}" destId="{946EDF6C-2095-0449-8285-780844AA46B5}" srcOrd="0" destOrd="0" presId="urn:microsoft.com/office/officeart/2005/8/layout/venn1"/>
    <dgm:cxn modelId="{32520F5D-D199-FF4B-864D-43946F654992}" type="presOf" srcId="{E189DABB-A763-8A4E-B9EA-4EAD03EAB38D}" destId="{723B2784-E69F-544D-BE61-0F445DCD1F25}" srcOrd="1" destOrd="0" presId="urn:microsoft.com/office/officeart/2005/8/layout/venn1"/>
    <dgm:cxn modelId="{160AF96A-6A4A-3340-83A8-6749EB604629}" type="presOf" srcId="{CC06958D-5E39-3C43-AC82-5E3DB090CA49}" destId="{989C2191-0C83-2848-8186-3C52A19B5987}" srcOrd="0" destOrd="0" presId="urn:microsoft.com/office/officeart/2005/8/layout/venn1"/>
    <dgm:cxn modelId="{FAC1846E-F196-ED4B-9AFD-BDD8B0620B50}" type="presOf" srcId="{8B32D8D2-C50E-854E-81EC-F70B7D9E58F5}" destId="{730C2A44-3387-7B4B-A05B-B886172A1293}" srcOrd="1" destOrd="0" presId="urn:microsoft.com/office/officeart/2005/8/layout/venn1"/>
    <dgm:cxn modelId="{9F322682-2C75-324B-9D34-EBD140C6CC80}" type="presOf" srcId="{E189DABB-A763-8A4E-B9EA-4EAD03EAB38D}" destId="{54616EA7-139C-5242-9D59-9F52D649D31C}" srcOrd="0" destOrd="0" presId="urn:microsoft.com/office/officeart/2005/8/layout/venn1"/>
    <dgm:cxn modelId="{65B3ECA9-FFDA-CC4B-AA44-04A0368CD226}" srcId="{CC06958D-5E39-3C43-AC82-5E3DB090CA49}" destId="{8B32D8D2-C50E-854E-81EC-F70B7D9E58F5}" srcOrd="1" destOrd="0" parTransId="{170E835E-F2A2-B240-9C5D-7E9DD47CD71E}" sibTransId="{AB70BF90-FD32-1D49-83E8-AE04205215C3}"/>
    <dgm:cxn modelId="{BAF70340-3F3D-5A43-B879-C0D5D06210CF}" type="presParOf" srcId="{989C2191-0C83-2848-8186-3C52A19B5987}" destId="{54616EA7-139C-5242-9D59-9F52D649D31C}" srcOrd="0" destOrd="0" presId="urn:microsoft.com/office/officeart/2005/8/layout/venn1"/>
    <dgm:cxn modelId="{40420FE0-C2CA-7049-9235-0025AA9CD3E7}" type="presParOf" srcId="{989C2191-0C83-2848-8186-3C52A19B5987}" destId="{723B2784-E69F-544D-BE61-0F445DCD1F25}" srcOrd="1" destOrd="0" presId="urn:microsoft.com/office/officeart/2005/8/layout/venn1"/>
    <dgm:cxn modelId="{E76369CA-6CE2-F445-8C26-03BF5FD6C0EF}" type="presParOf" srcId="{989C2191-0C83-2848-8186-3C52A19B5987}" destId="{946EDF6C-2095-0449-8285-780844AA46B5}" srcOrd="2" destOrd="0" presId="urn:microsoft.com/office/officeart/2005/8/layout/venn1"/>
    <dgm:cxn modelId="{2D1B7A7C-F0D9-474A-B159-EC1F12455168}" type="presParOf" srcId="{989C2191-0C83-2848-8186-3C52A19B5987}" destId="{730C2A44-3387-7B4B-A05B-B886172A129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21B12-2860-1B4D-9C84-D7F7D27CC0DA}">
      <dsp:nvSpPr>
        <dsp:cNvPr id="0" name=""/>
        <dsp:cNvSpPr/>
      </dsp:nvSpPr>
      <dsp:spPr>
        <a:xfrm>
          <a:off x="1325" y="1565136"/>
          <a:ext cx="2584726" cy="258472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246" tIns="22860" rIns="142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Leadership </a:t>
          </a:r>
        </a:p>
      </dsp:txBody>
      <dsp:txXfrm>
        <a:off x="379849" y="1943660"/>
        <a:ext cx="1827678" cy="1827678"/>
      </dsp:txXfrm>
    </dsp:sp>
    <dsp:sp modelId="{092F812B-5A8A-D847-B88C-A931D26C7F14}">
      <dsp:nvSpPr>
        <dsp:cNvPr id="0" name=""/>
        <dsp:cNvSpPr/>
      </dsp:nvSpPr>
      <dsp:spPr>
        <a:xfrm>
          <a:off x="2069106" y="1565136"/>
          <a:ext cx="2584726" cy="258472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246" tIns="22860" rIns="142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Project Scope</a:t>
          </a:r>
        </a:p>
      </dsp:txBody>
      <dsp:txXfrm>
        <a:off x="2447630" y="1943660"/>
        <a:ext cx="1827678" cy="1827678"/>
      </dsp:txXfrm>
    </dsp:sp>
    <dsp:sp modelId="{FFFFD042-A058-314C-B390-C5BC84A110B0}">
      <dsp:nvSpPr>
        <dsp:cNvPr id="0" name=""/>
        <dsp:cNvSpPr/>
      </dsp:nvSpPr>
      <dsp:spPr>
        <a:xfrm>
          <a:off x="4136887" y="1565136"/>
          <a:ext cx="2584726" cy="258472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246" tIns="22860" rIns="142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Risks</a:t>
          </a:r>
        </a:p>
      </dsp:txBody>
      <dsp:txXfrm>
        <a:off x="4515411" y="1943660"/>
        <a:ext cx="1827678" cy="1827678"/>
      </dsp:txXfrm>
    </dsp:sp>
    <dsp:sp modelId="{654F1B7B-4B92-B246-9B54-08DD279EE719}">
      <dsp:nvSpPr>
        <dsp:cNvPr id="0" name=""/>
        <dsp:cNvSpPr/>
      </dsp:nvSpPr>
      <dsp:spPr>
        <a:xfrm>
          <a:off x="6204668" y="1565136"/>
          <a:ext cx="2584726" cy="258472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246" tIns="22860" rIns="142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Roles and Responsibility</a:t>
          </a:r>
        </a:p>
      </dsp:txBody>
      <dsp:txXfrm>
        <a:off x="6583192" y="1943660"/>
        <a:ext cx="1827678" cy="1827678"/>
      </dsp:txXfrm>
    </dsp:sp>
    <dsp:sp modelId="{DB6329FA-6405-BF4F-9EF0-6210A8CA46A0}">
      <dsp:nvSpPr>
        <dsp:cNvPr id="0" name=""/>
        <dsp:cNvSpPr/>
      </dsp:nvSpPr>
      <dsp:spPr>
        <a:xfrm>
          <a:off x="8272449" y="1565136"/>
          <a:ext cx="2584726" cy="258472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246" tIns="22860" rIns="14224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Considerations for Multiple Site Implementation</a:t>
          </a:r>
        </a:p>
      </dsp:txBody>
      <dsp:txXfrm>
        <a:off x="8650973" y="1943660"/>
        <a:ext cx="1827678" cy="1827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9B8E1-0968-0740-9CDE-16EE8115E8E9}">
      <dsp:nvSpPr>
        <dsp:cNvPr id="0" name=""/>
        <dsp:cNvSpPr/>
      </dsp:nvSpPr>
      <dsp:spPr>
        <a:xfrm>
          <a:off x="3580903" y="1507331"/>
          <a:ext cx="2595603" cy="968329"/>
        </a:xfrm>
        <a:prstGeom prst="ellipse">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Polycentric Governance</a:t>
          </a:r>
        </a:p>
      </dsp:txBody>
      <dsp:txXfrm>
        <a:off x="3961020" y="1649139"/>
        <a:ext cx="1835369" cy="684713"/>
      </dsp:txXfrm>
    </dsp:sp>
    <dsp:sp modelId="{813C2EB8-AA89-5441-949A-C93227C30139}">
      <dsp:nvSpPr>
        <dsp:cNvPr id="0" name=""/>
        <dsp:cNvSpPr/>
      </dsp:nvSpPr>
      <dsp:spPr>
        <a:xfrm rot="16100469">
          <a:off x="4831102" y="1267813"/>
          <a:ext cx="125325" cy="320043"/>
        </a:xfrm>
        <a:prstGeom prst="rightArrow">
          <a:avLst>
            <a:gd name="adj1" fmla="val 60000"/>
            <a:gd name="adj2" fmla="val 50000"/>
          </a:avLst>
        </a:prstGeom>
        <a:solidFill>
          <a:srgbClr val="FFB33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dirty="0"/>
        </a:p>
      </dsp:txBody>
      <dsp:txXfrm>
        <a:off x="4850445" y="1350613"/>
        <a:ext cx="87728" cy="192025"/>
      </dsp:txXfrm>
    </dsp:sp>
    <dsp:sp modelId="{7541580C-EC92-C143-8A5C-37BE0D4D7073}">
      <dsp:nvSpPr>
        <dsp:cNvPr id="0" name=""/>
        <dsp:cNvSpPr/>
      </dsp:nvSpPr>
      <dsp:spPr>
        <a:xfrm>
          <a:off x="3733830" y="-234202"/>
          <a:ext cx="2350711" cy="1601262"/>
        </a:xfrm>
        <a:prstGeom prst="ellipse">
          <a:avLst/>
        </a:prstGeom>
        <a:solidFill>
          <a:srgbClr val="FFB33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Federal Agencies </a:t>
          </a:r>
        </a:p>
      </dsp:txBody>
      <dsp:txXfrm>
        <a:off x="4078084" y="297"/>
        <a:ext cx="1662203" cy="1132264"/>
      </dsp:txXfrm>
    </dsp:sp>
    <dsp:sp modelId="{29038CB1-6156-F24E-B33C-F50C31A7225E}">
      <dsp:nvSpPr>
        <dsp:cNvPr id="0" name=""/>
        <dsp:cNvSpPr/>
      </dsp:nvSpPr>
      <dsp:spPr>
        <a:xfrm rot="20340602">
          <a:off x="6019490" y="1250285"/>
          <a:ext cx="666084" cy="351514"/>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6022989" y="1339475"/>
        <a:ext cx="560630" cy="210908"/>
      </dsp:txXfrm>
    </dsp:sp>
    <dsp:sp modelId="{341641FE-76F6-684C-B002-57B3EC32DA19}">
      <dsp:nvSpPr>
        <dsp:cNvPr id="0" name=""/>
        <dsp:cNvSpPr/>
      </dsp:nvSpPr>
      <dsp:spPr>
        <a:xfrm>
          <a:off x="6805552" y="663"/>
          <a:ext cx="2350711" cy="1601262"/>
        </a:xfrm>
        <a:prstGeom prst="ellipse">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States and Cities</a:t>
          </a:r>
        </a:p>
      </dsp:txBody>
      <dsp:txXfrm>
        <a:off x="7149806" y="235162"/>
        <a:ext cx="1662203" cy="1132264"/>
      </dsp:txXfrm>
    </dsp:sp>
    <dsp:sp modelId="{C887C352-E77F-A141-B862-508F12BCCAD7}">
      <dsp:nvSpPr>
        <dsp:cNvPr id="0" name=""/>
        <dsp:cNvSpPr/>
      </dsp:nvSpPr>
      <dsp:spPr>
        <a:xfrm rot="1191760">
          <a:off x="6054771" y="2362679"/>
          <a:ext cx="675846" cy="351514"/>
        </a:xfrm>
        <a:prstGeom prst="rightArrow">
          <a:avLst>
            <a:gd name="adj1" fmla="val 60000"/>
            <a:gd name="adj2" fmla="val 50000"/>
          </a:avLst>
        </a:prstGeom>
        <a:solidFill>
          <a:srgbClr val="B8002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6057908" y="2415067"/>
        <a:ext cx="570392" cy="210908"/>
      </dsp:txXfrm>
    </dsp:sp>
    <dsp:sp modelId="{039DBAD7-6AAA-6642-A415-471A8B762DC5}">
      <dsp:nvSpPr>
        <dsp:cNvPr id="0" name=""/>
        <dsp:cNvSpPr/>
      </dsp:nvSpPr>
      <dsp:spPr>
        <a:xfrm>
          <a:off x="6873356" y="2336055"/>
          <a:ext cx="2350711" cy="1601262"/>
        </a:xfrm>
        <a:prstGeom prst="ellipse">
          <a:avLst/>
        </a:prstGeom>
        <a:solidFill>
          <a:srgbClr val="B800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Citizens</a:t>
          </a:r>
        </a:p>
      </dsp:txBody>
      <dsp:txXfrm>
        <a:off x="7217610" y="2570554"/>
        <a:ext cx="1662203" cy="1132264"/>
      </dsp:txXfrm>
    </dsp:sp>
    <dsp:sp modelId="{B480FCB6-67F0-8B45-A413-D48575F30BA2}">
      <dsp:nvSpPr>
        <dsp:cNvPr id="0" name=""/>
        <dsp:cNvSpPr/>
      </dsp:nvSpPr>
      <dsp:spPr>
        <a:xfrm rot="5400000">
          <a:off x="4838755" y="2357050"/>
          <a:ext cx="97728" cy="351514"/>
        </a:xfrm>
        <a:prstGeom prst="rightArrow">
          <a:avLst>
            <a:gd name="adj1" fmla="val 60000"/>
            <a:gd name="adj2" fmla="val 50000"/>
          </a:avLst>
        </a:prstGeom>
        <a:solidFill>
          <a:srgbClr val="0090B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4853414" y="2412694"/>
        <a:ext cx="68410" cy="210908"/>
      </dsp:txXfrm>
    </dsp:sp>
    <dsp:sp modelId="{CF19F585-D021-F54B-B3ED-175055BB3C84}">
      <dsp:nvSpPr>
        <dsp:cNvPr id="0" name=""/>
        <dsp:cNvSpPr/>
      </dsp:nvSpPr>
      <dsp:spPr>
        <a:xfrm>
          <a:off x="3703349" y="2617060"/>
          <a:ext cx="2350711" cy="1601262"/>
        </a:xfrm>
        <a:prstGeom prst="ellipse">
          <a:avLst/>
        </a:prstGeom>
        <a:solidFill>
          <a:srgbClr val="0090B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Academic Institutions</a:t>
          </a:r>
        </a:p>
      </dsp:txBody>
      <dsp:txXfrm>
        <a:off x="4047603" y="2851559"/>
        <a:ext cx="1662203" cy="1132264"/>
      </dsp:txXfrm>
    </dsp:sp>
    <dsp:sp modelId="{C7E3C204-0290-084A-BBF5-6067FCBFE102}">
      <dsp:nvSpPr>
        <dsp:cNvPr id="0" name=""/>
        <dsp:cNvSpPr/>
      </dsp:nvSpPr>
      <dsp:spPr>
        <a:xfrm rot="9681888">
          <a:off x="2889500" y="2359947"/>
          <a:ext cx="750802" cy="351514"/>
        </a:xfrm>
        <a:prstGeom prst="rightArrow">
          <a:avLst>
            <a:gd name="adj1" fmla="val 60000"/>
            <a:gd name="adj2" fmla="val 50000"/>
          </a:avLst>
        </a:prstGeom>
        <a:solidFill>
          <a:srgbClr val="C535B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rot="10800000">
        <a:off x="2992190" y="2413402"/>
        <a:ext cx="645348" cy="210908"/>
      </dsp:txXfrm>
    </dsp:sp>
    <dsp:sp modelId="{956A7CFD-0BA2-E54A-BF67-53AF2A7E556D}">
      <dsp:nvSpPr>
        <dsp:cNvPr id="0" name=""/>
        <dsp:cNvSpPr/>
      </dsp:nvSpPr>
      <dsp:spPr>
        <a:xfrm>
          <a:off x="344894" y="2323407"/>
          <a:ext cx="2350711" cy="1601262"/>
        </a:xfrm>
        <a:prstGeom prst="ellipse">
          <a:avLst/>
        </a:prstGeom>
        <a:solidFill>
          <a:srgbClr val="C535B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Advocacy Organizations</a:t>
          </a:r>
        </a:p>
      </dsp:txBody>
      <dsp:txXfrm>
        <a:off x="689148" y="2557906"/>
        <a:ext cx="1662203" cy="1132264"/>
      </dsp:txXfrm>
    </dsp:sp>
    <dsp:sp modelId="{9F31BECF-1880-DA48-89D3-8BE07F9903ED}">
      <dsp:nvSpPr>
        <dsp:cNvPr id="0" name=""/>
        <dsp:cNvSpPr/>
      </dsp:nvSpPr>
      <dsp:spPr>
        <a:xfrm rot="11979512">
          <a:off x="2902644" y="1246063"/>
          <a:ext cx="762768" cy="351514"/>
        </a:xfrm>
        <a:prstGeom prst="rightArrow">
          <a:avLst>
            <a:gd name="adj1" fmla="val 60000"/>
            <a:gd name="adj2" fmla="val 50000"/>
          </a:avLst>
        </a:prstGeom>
        <a:solidFill>
          <a:srgbClr val="38954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rot="10800000">
        <a:off x="3005025" y="1334104"/>
        <a:ext cx="657314" cy="210908"/>
      </dsp:txXfrm>
    </dsp:sp>
    <dsp:sp modelId="{EF71DF3B-104B-4D41-B43D-ADE8469AF1E2}">
      <dsp:nvSpPr>
        <dsp:cNvPr id="0" name=""/>
        <dsp:cNvSpPr/>
      </dsp:nvSpPr>
      <dsp:spPr>
        <a:xfrm>
          <a:off x="369792" y="0"/>
          <a:ext cx="2350711" cy="1601262"/>
        </a:xfrm>
        <a:prstGeom prst="ellipse">
          <a:avLst/>
        </a:prstGeom>
        <a:solidFill>
          <a:srgbClr val="38954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Companies</a:t>
          </a:r>
        </a:p>
      </dsp:txBody>
      <dsp:txXfrm>
        <a:off x="714046" y="234499"/>
        <a:ext cx="1662203" cy="1132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694EB-8730-4B46-B62F-3C5C033D31AC}">
      <dsp:nvSpPr>
        <dsp:cNvPr id="0" name=""/>
        <dsp:cNvSpPr/>
      </dsp:nvSpPr>
      <dsp:spPr>
        <a:xfrm>
          <a:off x="5849259" y="2430486"/>
          <a:ext cx="1992716" cy="199271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Marcus Alert Equity at Intercept 0</a:t>
          </a:r>
        </a:p>
      </dsp:txBody>
      <dsp:txXfrm>
        <a:off x="6141086" y="2722313"/>
        <a:ext cx="1409062" cy="1409062"/>
      </dsp:txXfrm>
    </dsp:sp>
    <dsp:sp modelId="{D6F23AEF-A0BD-C844-8249-2F363A71534C}">
      <dsp:nvSpPr>
        <dsp:cNvPr id="0" name=""/>
        <dsp:cNvSpPr/>
      </dsp:nvSpPr>
      <dsp:spPr>
        <a:xfrm rot="10800000">
          <a:off x="3829311" y="3142882"/>
          <a:ext cx="1908850" cy="567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5ED4A6-D545-784C-9FD5-168F25B2EDDC}">
      <dsp:nvSpPr>
        <dsp:cNvPr id="0" name=""/>
        <dsp:cNvSpPr/>
      </dsp:nvSpPr>
      <dsp:spPr>
        <a:xfrm>
          <a:off x="3131860" y="2868884"/>
          <a:ext cx="1394901" cy="11159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Establish mobile crisis services that commit to do no harm</a:t>
          </a:r>
        </a:p>
      </dsp:txBody>
      <dsp:txXfrm>
        <a:off x="3164544" y="2901568"/>
        <a:ext cx="1329533" cy="1050553"/>
      </dsp:txXfrm>
    </dsp:sp>
    <dsp:sp modelId="{579514E9-6012-F147-A324-3AC07750E792}">
      <dsp:nvSpPr>
        <dsp:cNvPr id="0" name=""/>
        <dsp:cNvSpPr/>
      </dsp:nvSpPr>
      <dsp:spPr>
        <a:xfrm rot="12960000">
          <a:off x="4223095" y="1930939"/>
          <a:ext cx="1908850" cy="567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3C8386-A26B-FE4A-9039-D776C4E37865}">
      <dsp:nvSpPr>
        <dsp:cNvPr id="0" name=""/>
        <dsp:cNvSpPr/>
      </dsp:nvSpPr>
      <dsp:spPr>
        <a:xfrm>
          <a:off x="3707923" y="1095944"/>
          <a:ext cx="1394901" cy="11159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Increase equitable access to behavioral health services</a:t>
          </a:r>
        </a:p>
      </dsp:txBody>
      <dsp:txXfrm>
        <a:off x="3740607" y="1128628"/>
        <a:ext cx="1329533" cy="1050553"/>
      </dsp:txXfrm>
    </dsp:sp>
    <dsp:sp modelId="{6557F447-DFD8-3F46-A3B0-A43CE5114E12}">
      <dsp:nvSpPr>
        <dsp:cNvPr id="0" name=""/>
        <dsp:cNvSpPr/>
      </dsp:nvSpPr>
      <dsp:spPr>
        <a:xfrm rot="15120000">
          <a:off x="5254035" y="1181917"/>
          <a:ext cx="1908850" cy="567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4BC130-C980-734C-AAA6-6050CA0AE713}">
      <dsp:nvSpPr>
        <dsp:cNvPr id="0" name=""/>
        <dsp:cNvSpPr/>
      </dsp:nvSpPr>
      <dsp:spPr>
        <a:xfrm>
          <a:off x="5216076" y="206"/>
          <a:ext cx="1394901" cy="11159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Develop standards for all providers. </a:t>
          </a:r>
        </a:p>
      </dsp:txBody>
      <dsp:txXfrm>
        <a:off x="5248760" y="32890"/>
        <a:ext cx="1329533" cy="1050553"/>
      </dsp:txXfrm>
    </dsp:sp>
    <dsp:sp modelId="{48FE155D-B980-5645-A358-F8EC0E75564A}">
      <dsp:nvSpPr>
        <dsp:cNvPr id="0" name=""/>
        <dsp:cNvSpPr/>
      </dsp:nvSpPr>
      <dsp:spPr>
        <a:xfrm rot="17280000">
          <a:off x="6528348" y="1181917"/>
          <a:ext cx="1908850" cy="567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F0924A-84D9-CD40-A222-29FEDBE02B29}">
      <dsp:nvSpPr>
        <dsp:cNvPr id="0" name=""/>
        <dsp:cNvSpPr/>
      </dsp:nvSpPr>
      <dsp:spPr>
        <a:xfrm>
          <a:off x="7080256" y="206"/>
          <a:ext cx="1394901" cy="11159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Increase Safety Supports</a:t>
          </a:r>
        </a:p>
      </dsp:txBody>
      <dsp:txXfrm>
        <a:off x="7112940" y="32890"/>
        <a:ext cx="1329533" cy="1050553"/>
      </dsp:txXfrm>
    </dsp:sp>
    <dsp:sp modelId="{CC584E2D-09C6-8749-8215-7B2294FAA267}">
      <dsp:nvSpPr>
        <dsp:cNvPr id="0" name=""/>
        <dsp:cNvSpPr/>
      </dsp:nvSpPr>
      <dsp:spPr>
        <a:xfrm rot="19440000">
          <a:off x="7559288" y="1930939"/>
          <a:ext cx="1908850" cy="567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AECBA1-1A8E-F743-BF92-C23E608969E0}">
      <dsp:nvSpPr>
        <dsp:cNvPr id="0" name=""/>
        <dsp:cNvSpPr/>
      </dsp:nvSpPr>
      <dsp:spPr>
        <a:xfrm>
          <a:off x="8588409" y="1095944"/>
          <a:ext cx="1394901" cy="11159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Increase Safety through Empowerment</a:t>
          </a:r>
        </a:p>
      </dsp:txBody>
      <dsp:txXfrm>
        <a:off x="8621093" y="1128628"/>
        <a:ext cx="1329533" cy="1050553"/>
      </dsp:txXfrm>
    </dsp:sp>
    <dsp:sp modelId="{E2E70FA7-B153-E74B-A98E-9224428F942C}">
      <dsp:nvSpPr>
        <dsp:cNvPr id="0" name=""/>
        <dsp:cNvSpPr/>
      </dsp:nvSpPr>
      <dsp:spPr>
        <a:xfrm>
          <a:off x="7953072" y="3142882"/>
          <a:ext cx="1908850" cy="56792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C5089-A0D1-EC4A-9BEF-9911B699ED9B}">
      <dsp:nvSpPr>
        <dsp:cNvPr id="0" name=""/>
        <dsp:cNvSpPr/>
      </dsp:nvSpPr>
      <dsp:spPr>
        <a:xfrm>
          <a:off x="9164472" y="2868884"/>
          <a:ext cx="1394901" cy="11159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Decrease adverse outcomes from mental health responses</a:t>
          </a:r>
        </a:p>
      </dsp:txBody>
      <dsp:txXfrm>
        <a:off x="9197156" y="2901568"/>
        <a:ext cx="1329533" cy="1050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D7375-FDD5-004A-917A-550A206AB08B}">
      <dsp:nvSpPr>
        <dsp:cNvPr id="0" name=""/>
        <dsp:cNvSpPr/>
      </dsp:nvSpPr>
      <dsp:spPr>
        <a:xfrm>
          <a:off x="3516218" y="2789788"/>
          <a:ext cx="2133787" cy="16230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Safety</a:t>
          </a:r>
        </a:p>
      </dsp:txBody>
      <dsp:txXfrm>
        <a:off x="3828704" y="3027480"/>
        <a:ext cx="1508815" cy="1147680"/>
      </dsp:txXfrm>
    </dsp:sp>
    <dsp:sp modelId="{84F9D6BE-7A38-4541-AF42-0996F67EC0F6}">
      <dsp:nvSpPr>
        <dsp:cNvPr id="0" name=""/>
        <dsp:cNvSpPr/>
      </dsp:nvSpPr>
      <dsp:spPr>
        <a:xfrm rot="8537730">
          <a:off x="5665811" y="2968634"/>
          <a:ext cx="582799" cy="486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796494" y="3021292"/>
        <a:ext cx="436880" cy="291838"/>
      </dsp:txXfrm>
    </dsp:sp>
    <dsp:sp modelId="{CCD76361-2C70-E34C-AFD3-8EDBC5173B93}">
      <dsp:nvSpPr>
        <dsp:cNvPr id="0" name=""/>
        <dsp:cNvSpPr/>
      </dsp:nvSpPr>
      <dsp:spPr>
        <a:xfrm>
          <a:off x="5961359" y="1520191"/>
          <a:ext cx="2133787" cy="16230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Funding</a:t>
          </a:r>
        </a:p>
      </dsp:txBody>
      <dsp:txXfrm>
        <a:off x="6273845" y="1757883"/>
        <a:ext cx="1508815" cy="1147680"/>
      </dsp:txXfrm>
    </dsp:sp>
    <dsp:sp modelId="{12A7973F-0703-9844-8168-B5C6599D2EB5}">
      <dsp:nvSpPr>
        <dsp:cNvPr id="0" name=""/>
        <dsp:cNvSpPr/>
      </dsp:nvSpPr>
      <dsp:spPr>
        <a:xfrm rot="19937628">
          <a:off x="2892108" y="1123242"/>
          <a:ext cx="605102" cy="486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2900473" y="1254443"/>
        <a:ext cx="459183" cy="291838"/>
      </dsp:txXfrm>
    </dsp:sp>
    <dsp:sp modelId="{E5A93C01-D581-6E41-B32C-9FDD4D79465C}">
      <dsp:nvSpPr>
        <dsp:cNvPr id="0" name=""/>
        <dsp:cNvSpPr/>
      </dsp:nvSpPr>
      <dsp:spPr>
        <a:xfrm>
          <a:off x="3546695" y="171465"/>
          <a:ext cx="2133787" cy="16230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Training and Quality Improvement</a:t>
          </a:r>
        </a:p>
      </dsp:txBody>
      <dsp:txXfrm>
        <a:off x="3859181" y="409157"/>
        <a:ext cx="1508815" cy="1147680"/>
      </dsp:txXfrm>
    </dsp:sp>
    <dsp:sp modelId="{31324DA2-2085-054C-95FE-C4CF2A6DC59B}">
      <dsp:nvSpPr>
        <dsp:cNvPr id="0" name=""/>
        <dsp:cNvSpPr/>
      </dsp:nvSpPr>
      <dsp:spPr>
        <a:xfrm rot="1931639">
          <a:off x="5746348" y="1185552"/>
          <a:ext cx="560499" cy="486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5757566" y="1243959"/>
        <a:ext cx="414580" cy="291838"/>
      </dsp:txXfrm>
    </dsp:sp>
    <dsp:sp modelId="{01AF125D-96F4-BA41-912E-7564F050C521}">
      <dsp:nvSpPr>
        <dsp:cNvPr id="0" name=""/>
        <dsp:cNvSpPr/>
      </dsp:nvSpPr>
      <dsp:spPr>
        <a:xfrm>
          <a:off x="1071066" y="1428751"/>
          <a:ext cx="2133787" cy="162306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Networks</a:t>
          </a:r>
        </a:p>
      </dsp:txBody>
      <dsp:txXfrm>
        <a:off x="1383552" y="1666443"/>
        <a:ext cx="1508815" cy="1147680"/>
      </dsp:txXfrm>
    </dsp:sp>
    <dsp:sp modelId="{D459DF9A-7B34-F34D-93C3-64B92DBF5803}">
      <dsp:nvSpPr>
        <dsp:cNvPr id="0" name=""/>
        <dsp:cNvSpPr/>
      </dsp:nvSpPr>
      <dsp:spPr>
        <a:xfrm rot="13607455">
          <a:off x="2803644" y="2854334"/>
          <a:ext cx="601155" cy="4863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926556" y="3004790"/>
        <a:ext cx="455236" cy="291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F68A4-4289-E340-82CC-7BEFAB3CC98A}">
      <dsp:nvSpPr>
        <dsp:cNvPr id="0" name=""/>
        <dsp:cNvSpPr/>
      </dsp:nvSpPr>
      <dsp:spPr>
        <a:xfrm>
          <a:off x="2400" y="456497"/>
          <a:ext cx="2408693" cy="240869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558" tIns="30480" rIns="13255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Funding</a:t>
          </a:r>
        </a:p>
      </dsp:txBody>
      <dsp:txXfrm>
        <a:off x="355145" y="809242"/>
        <a:ext cx="1703203" cy="1703203"/>
      </dsp:txXfrm>
    </dsp:sp>
    <dsp:sp modelId="{29950F01-8F08-FB41-9DF1-0103F871BB92}">
      <dsp:nvSpPr>
        <dsp:cNvPr id="0" name=""/>
        <dsp:cNvSpPr/>
      </dsp:nvSpPr>
      <dsp:spPr>
        <a:xfrm>
          <a:off x="1929355" y="456497"/>
          <a:ext cx="2408693" cy="240869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558" tIns="30480" rIns="132558"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Staff</a:t>
          </a:r>
        </a:p>
        <a:p>
          <a:pPr marL="0" lvl="0" indent="0" algn="ctr" defTabSz="1066800">
            <a:lnSpc>
              <a:spcPct val="90000"/>
            </a:lnSpc>
            <a:spcBef>
              <a:spcPct val="0"/>
            </a:spcBef>
            <a:spcAft>
              <a:spcPct val="35000"/>
            </a:spcAft>
            <a:buNone/>
          </a:pPr>
          <a:endParaRPr lang="en-US" sz="2400" kern="1200" dirty="0"/>
        </a:p>
      </dsp:txBody>
      <dsp:txXfrm>
        <a:off x="2282100" y="809242"/>
        <a:ext cx="1703203" cy="1703203"/>
      </dsp:txXfrm>
    </dsp:sp>
    <dsp:sp modelId="{47FB8296-2F44-B148-9D78-AF8280636610}">
      <dsp:nvSpPr>
        <dsp:cNvPr id="0" name=""/>
        <dsp:cNvSpPr/>
      </dsp:nvSpPr>
      <dsp:spPr>
        <a:xfrm>
          <a:off x="3856309" y="456497"/>
          <a:ext cx="2408693" cy="240869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558" tIns="30480" rIns="13255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Equipment</a:t>
          </a:r>
        </a:p>
      </dsp:txBody>
      <dsp:txXfrm>
        <a:off x="4209054" y="809242"/>
        <a:ext cx="1703203" cy="1703203"/>
      </dsp:txXfrm>
    </dsp:sp>
    <dsp:sp modelId="{9BC23FF1-4457-6642-AAEB-C9D81E9EA6A6}">
      <dsp:nvSpPr>
        <dsp:cNvPr id="0" name=""/>
        <dsp:cNvSpPr/>
      </dsp:nvSpPr>
      <dsp:spPr>
        <a:xfrm>
          <a:off x="5783264" y="456497"/>
          <a:ext cx="2408693" cy="240869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2558" tIns="30480" rIns="132558"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Training</a:t>
          </a:r>
        </a:p>
        <a:p>
          <a:pPr marL="0" lvl="0" indent="0" algn="ctr" defTabSz="1066800">
            <a:lnSpc>
              <a:spcPct val="90000"/>
            </a:lnSpc>
            <a:spcBef>
              <a:spcPct val="0"/>
            </a:spcBef>
            <a:spcAft>
              <a:spcPct val="35000"/>
            </a:spcAft>
            <a:buNone/>
          </a:pPr>
          <a:r>
            <a:rPr lang="en-US" sz="2400" kern="1200" dirty="0"/>
            <a:t> </a:t>
          </a:r>
        </a:p>
      </dsp:txBody>
      <dsp:txXfrm>
        <a:off x="6136009" y="809242"/>
        <a:ext cx="1703203" cy="17032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6EA7-139C-5242-9D59-9F52D649D31C}">
      <dsp:nvSpPr>
        <dsp:cNvPr id="0" name=""/>
        <dsp:cNvSpPr/>
      </dsp:nvSpPr>
      <dsp:spPr>
        <a:xfrm>
          <a:off x="581807" y="11069"/>
          <a:ext cx="4047364" cy="404736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b="1" kern="1200" dirty="0"/>
            <a:t>Networks</a:t>
          </a:r>
        </a:p>
      </dsp:txBody>
      <dsp:txXfrm>
        <a:off x="1146980" y="488340"/>
        <a:ext cx="2333615" cy="3092822"/>
      </dsp:txXfrm>
    </dsp:sp>
    <dsp:sp modelId="{946EDF6C-2095-0449-8285-780844AA46B5}">
      <dsp:nvSpPr>
        <dsp:cNvPr id="0" name=""/>
        <dsp:cNvSpPr/>
      </dsp:nvSpPr>
      <dsp:spPr>
        <a:xfrm>
          <a:off x="3498827" y="11069"/>
          <a:ext cx="4047364" cy="404736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b="1" kern="1200" dirty="0"/>
            <a:t>Coalitions</a:t>
          </a:r>
        </a:p>
      </dsp:txBody>
      <dsp:txXfrm>
        <a:off x="4647403" y="488340"/>
        <a:ext cx="2333615" cy="30928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3B9F5-FDAF-2F4D-A924-1A1D78865230}">
      <dsp:nvSpPr>
        <dsp:cNvPr id="0" name=""/>
        <dsp:cNvSpPr/>
      </dsp:nvSpPr>
      <dsp:spPr>
        <a:xfrm>
          <a:off x="5234053" y="1854186"/>
          <a:ext cx="195196" cy="855146"/>
        </a:xfrm>
        <a:custGeom>
          <a:avLst/>
          <a:gdLst/>
          <a:ahLst/>
          <a:cxnLst/>
          <a:rect l="0" t="0" r="0" b="0"/>
          <a:pathLst>
            <a:path>
              <a:moveTo>
                <a:pt x="195196" y="0"/>
              </a:moveTo>
              <a:lnTo>
                <a:pt x="195196" y="855146"/>
              </a:lnTo>
              <a:lnTo>
                <a:pt x="0" y="8551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5A097-3F4E-C74A-B61E-FD53BCAF52F8}">
      <dsp:nvSpPr>
        <dsp:cNvPr id="0" name=""/>
        <dsp:cNvSpPr/>
      </dsp:nvSpPr>
      <dsp:spPr>
        <a:xfrm>
          <a:off x="5429250" y="1854186"/>
          <a:ext cx="4498814" cy="1710293"/>
        </a:xfrm>
        <a:custGeom>
          <a:avLst/>
          <a:gdLst/>
          <a:ahLst/>
          <a:cxnLst/>
          <a:rect l="0" t="0" r="0" b="0"/>
          <a:pathLst>
            <a:path>
              <a:moveTo>
                <a:pt x="0" y="0"/>
              </a:moveTo>
              <a:lnTo>
                <a:pt x="0" y="1515096"/>
              </a:lnTo>
              <a:lnTo>
                <a:pt x="4498814" y="1515096"/>
              </a:lnTo>
              <a:lnTo>
                <a:pt x="4498814" y="17102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BDD5A-A98E-1046-B890-1C2E4373409D}">
      <dsp:nvSpPr>
        <dsp:cNvPr id="0" name=""/>
        <dsp:cNvSpPr/>
      </dsp:nvSpPr>
      <dsp:spPr>
        <a:xfrm>
          <a:off x="5429250" y="1854186"/>
          <a:ext cx="2249407" cy="1710293"/>
        </a:xfrm>
        <a:custGeom>
          <a:avLst/>
          <a:gdLst/>
          <a:ahLst/>
          <a:cxnLst/>
          <a:rect l="0" t="0" r="0" b="0"/>
          <a:pathLst>
            <a:path>
              <a:moveTo>
                <a:pt x="0" y="0"/>
              </a:moveTo>
              <a:lnTo>
                <a:pt x="0" y="1515096"/>
              </a:lnTo>
              <a:lnTo>
                <a:pt x="2249407" y="1515096"/>
              </a:lnTo>
              <a:lnTo>
                <a:pt x="2249407" y="17102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84FF04-F343-7A44-9B23-E6FFAB3E6F81}">
      <dsp:nvSpPr>
        <dsp:cNvPr id="0" name=""/>
        <dsp:cNvSpPr/>
      </dsp:nvSpPr>
      <dsp:spPr>
        <a:xfrm>
          <a:off x="5383530" y="1854186"/>
          <a:ext cx="91440" cy="1710293"/>
        </a:xfrm>
        <a:custGeom>
          <a:avLst/>
          <a:gdLst/>
          <a:ahLst/>
          <a:cxnLst/>
          <a:rect l="0" t="0" r="0" b="0"/>
          <a:pathLst>
            <a:path>
              <a:moveTo>
                <a:pt x="45720" y="0"/>
              </a:moveTo>
              <a:lnTo>
                <a:pt x="45720" y="17102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80AD3-C90A-A945-ACFC-5774E58BF2D0}">
      <dsp:nvSpPr>
        <dsp:cNvPr id="0" name=""/>
        <dsp:cNvSpPr/>
      </dsp:nvSpPr>
      <dsp:spPr>
        <a:xfrm>
          <a:off x="3179842" y="1854186"/>
          <a:ext cx="2249407" cy="1710293"/>
        </a:xfrm>
        <a:custGeom>
          <a:avLst/>
          <a:gdLst/>
          <a:ahLst/>
          <a:cxnLst/>
          <a:rect l="0" t="0" r="0" b="0"/>
          <a:pathLst>
            <a:path>
              <a:moveTo>
                <a:pt x="2249407" y="0"/>
              </a:moveTo>
              <a:lnTo>
                <a:pt x="2249407" y="1515096"/>
              </a:lnTo>
              <a:lnTo>
                <a:pt x="0" y="1515096"/>
              </a:lnTo>
              <a:lnTo>
                <a:pt x="0" y="17102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A18C52-E0F3-6448-B09E-5D3B862956B2}">
      <dsp:nvSpPr>
        <dsp:cNvPr id="0" name=""/>
        <dsp:cNvSpPr/>
      </dsp:nvSpPr>
      <dsp:spPr>
        <a:xfrm>
          <a:off x="930435" y="1854186"/>
          <a:ext cx="4498814" cy="1710293"/>
        </a:xfrm>
        <a:custGeom>
          <a:avLst/>
          <a:gdLst/>
          <a:ahLst/>
          <a:cxnLst/>
          <a:rect l="0" t="0" r="0" b="0"/>
          <a:pathLst>
            <a:path>
              <a:moveTo>
                <a:pt x="4498814" y="0"/>
              </a:moveTo>
              <a:lnTo>
                <a:pt x="4498814" y="1515096"/>
              </a:lnTo>
              <a:lnTo>
                <a:pt x="0" y="1515096"/>
              </a:lnTo>
              <a:lnTo>
                <a:pt x="0" y="17102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306B7D-3833-3743-9CA8-C5C8FFD28B87}">
      <dsp:nvSpPr>
        <dsp:cNvPr id="0" name=""/>
        <dsp:cNvSpPr/>
      </dsp:nvSpPr>
      <dsp:spPr>
        <a:xfrm>
          <a:off x="4499742" y="924679"/>
          <a:ext cx="1859014" cy="9295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DBHDS</a:t>
          </a:r>
        </a:p>
      </dsp:txBody>
      <dsp:txXfrm>
        <a:off x="4499742" y="924679"/>
        <a:ext cx="1859014" cy="929507"/>
      </dsp:txXfrm>
    </dsp:sp>
    <dsp:sp modelId="{4DD04D9B-D514-D74A-8836-486F7A11E77F}">
      <dsp:nvSpPr>
        <dsp:cNvPr id="0" name=""/>
        <dsp:cNvSpPr/>
      </dsp:nvSpPr>
      <dsp:spPr>
        <a:xfrm>
          <a:off x="927" y="3564480"/>
          <a:ext cx="1859014" cy="9295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Region 1:</a:t>
          </a:r>
        </a:p>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Rappahannock-Rapidan Community Services </a:t>
          </a:r>
        </a:p>
      </dsp:txBody>
      <dsp:txXfrm>
        <a:off x="927" y="3564480"/>
        <a:ext cx="1859014" cy="929507"/>
      </dsp:txXfrm>
    </dsp:sp>
    <dsp:sp modelId="{B09E38F7-1300-484D-8CDC-30636031966A}">
      <dsp:nvSpPr>
        <dsp:cNvPr id="0" name=""/>
        <dsp:cNvSpPr/>
      </dsp:nvSpPr>
      <dsp:spPr>
        <a:xfrm>
          <a:off x="2250335" y="3564480"/>
          <a:ext cx="1859014" cy="9295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Region 2:</a:t>
          </a:r>
        </a:p>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Prince William County Community Services</a:t>
          </a:r>
        </a:p>
      </dsp:txBody>
      <dsp:txXfrm>
        <a:off x="2250335" y="3564480"/>
        <a:ext cx="1859014" cy="929507"/>
      </dsp:txXfrm>
    </dsp:sp>
    <dsp:sp modelId="{7CA5582E-CEA8-B647-AF2F-E4C198A69A86}">
      <dsp:nvSpPr>
        <dsp:cNvPr id="0" name=""/>
        <dsp:cNvSpPr/>
      </dsp:nvSpPr>
      <dsp:spPr>
        <a:xfrm>
          <a:off x="4499742" y="3564480"/>
          <a:ext cx="1859014" cy="9295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Region 3:</a:t>
          </a:r>
        </a:p>
        <a:p>
          <a:pPr marL="0" lvl="0" indent="0" algn="ctr" defTabSz="622300">
            <a:lnSpc>
              <a:spcPct val="90000"/>
            </a:lnSpc>
            <a:spcBef>
              <a:spcPct val="0"/>
            </a:spcBef>
            <a:spcAft>
              <a:spcPct val="35000"/>
            </a:spcAft>
            <a:buNone/>
          </a:pPr>
          <a:r>
            <a:rPr lang="en-US" sz="1400" b="1" kern="1200" dirty="0">
              <a:solidFill>
                <a:srgbClr val="262626"/>
              </a:solidFill>
              <a:latin typeface="Arial" panose="020B0604020202020204" pitchFamily="34" charset="0"/>
              <a:ea typeface="Times New Roman" panose="02020603050405020304" pitchFamily="18" charset="0"/>
              <a:cs typeface="Arial" panose="020B0604020202020204" pitchFamily="34" charset="0"/>
            </a:rPr>
            <a:t>Highlands CSB</a:t>
          </a:r>
        </a:p>
        <a:p>
          <a:pPr marL="0" lvl="0" indent="0" algn="ctr" defTabSz="622300">
            <a:lnSpc>
              <a:spcPct val="90000"/>
            </a:lnSpc>
            <a:spcBef>
              <a:spcPct val="0"/>
            </a:spcBef>
            <a:spcAft>
              <a:spcPct val="35000"/>
            </a:spcAft>
            <a:buNone/>
          </a:pPr>
          <a:endParaRPr lang="en-US" sz="1400" b="1" kern="1200" dirty="0">
            <a:solidFill>
              <a:srgbClr val="262626"/>
            </a:solidFill>
            <a:latin typeface="Arial" panose="020B0604020202020204" pitchFamily="34" charset="0"/>
            <a:ea typeface="Times New Roman" panose="02020603050405020304" pitchFamily="18" charset="0"/>
            <a:cs typeface="Arial" panose="020B0604020202020204" pitchFamily="34" charset="0"/>
          </a:endParaRPr>
        </a:p>
      </dsp:txBody>
      <dsp:txXfrm>
        <a:off x="4499742" y="3564480"/>
        <a:ext cx="1859014" cy="929507"/>
      </dsp:txXfrm>
    </dsp:sp>
    <dsp:sp modelId="{2B0CFE9E-E235-8C40-9074-CC95E9C60124}">
      <dsp:nvSpPr>
        <dsp:cNvPr id="0" name=""/>
        <dsp:cNvSpPr/>
      </dsp:nvSpPr>
      <dsp:spPr>
        <a:xfrm>
          <a:off x="6749150" y="3564480"/>
          <a:ext cx="1859014" cy="9295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Region 4:</a:t>
          </a:r>
        </a:p>
        <a:p>
          <a:pPr marL="0" lvl="0" indent="0" algn="ctr" defTabSz="622300">
            <a:lnSpc>
              <a:spcPct val="90000"/>
            </a:lnSpc>
            <a:spcBef>
              <a:spcPct val="0"/>
            </a:spcBef>
            <a:spcAft>
              <a:spcPct val="35000"/>
            </a:spcAft>
            <a:buNone/>
          </a:pPr>
          <a:r>
            <a:rPr lang="en-US" sz="1400" b="1" kern="1200" dirty="0">
              <a:solidFill>
                <a:srgbClr val="262626"/>
              </a:solidFill>
              <a:latin typeface="Arial" panose="020B0604020202020204" pitchFamily="34" charset="0"/>
              <a:ea typeface="Times New Roman" panose="02020603050405020304" pitchFamily="18" charset="0"/>
              <a:cs typeface="Arial" panose="020B0604020202020204" pitchFamily="34" charset="0"/>
            </a:rPr>
            <a:t>Richmond Behavioral Health Authority</a:t>
          </a:r>
        </a:p>
        <a:p>
          <a:pPr marL="0" lvl="0" indent="0" algn="ctr" defTabSz="622300">
            <a:lnSpc>
              <a:spcPct val="90000"/>
            </a:lnSpc>
            <a:spcBef>
              <a:spcPct val="0"/>
            </a:spcBef>
            <a:spcAft>
              <a:spcPct val="35000"/>
            </a:spcAft>
            <a:buNone/>
          </a:pPr>
          <a:endParaRPr lang="en-US" sz="1400" b="1" kern="1200" dirty="0">
            <a:solidFill>
              <a:schemeClr val="tx1"/>
            </a:solidFill>
            <a:latin typeface="Arial" panose="020B0604020202020204" pitchFamily="34" charset="0"/>
            <a:cs typeface="Arial" panose="020B0604020202020204" pitchFamily="34" charset="0"/>
          </a:endParaRPr>
        </a:p>
      </dsp:txBody>
      <dsp:txXfrm>
        <a:off x="6749150" y="3564480"/>
        <a:ext cx="1859014" cy="929507"/>
      </dsp:txXfrm>
    </dsp:sp>
    <dsp:sp modelId="{2B87F908-418F-E74A-BC25-27436613BBF5}">
      <dsp:nvSpPr>
        <dsp:cNvPr id="0" name=""/>
        <dsp:cNvSpPr/>
      </dsp:nvSpPr>
      <dsp:spPr>
        <a:xfrm>
          <a:off x="8998557" y="3564480"/>
          <a:ext cx="1859014" cy="9295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262626"/>
              </a:solidFill>
              <a:latin typeface="Arial" panose="020B0604020202020204" pitchFamily="34" charset="0"/>
              <a:ea typeface="Times New Roman" panose="02020603050405020304" pitchFamily="18" charset="0"/>
              <a:cs typeface="Times New Roman" panose="02020603050405020304" pitchFamily="18" charset="0"/>
            </a:rPr>
            <a:t>Region 5:</a:t>
          </a:r>
        </a:p>
        <a:p>
          <a:pPr marL="0" lvl="0" indent="0" algn="ctr" defTabSz="622300">
            <a:lnSpc>
              <a:spcPct val="90000"/>
            </a:lnSpc>
            <a:spcBef>
              <a:spcPct val="0"/>
            </a:spcBef>
            <a:spcAft>
              <a:spcPct val="35000"/>
            </a:spcAft>
            <a:buNone/>
          </a:pPr>
          <a:r>
            <a:rPr lang="en-US" sz="1400" b="1" kern="1200" dirty="0">
              <a:solidFill>
                <a:srgbClr val="262626"/>
              </a:solidFill>
              <a:latin typeface="Arial" panose="020B0604020202020204" pitchFamily="34" charset="0"/>
              <a:ea typeface="Times New Roman" panose="02020603050405020304" pitchFamily="18" charset="0"/>
              <a:cs typeface="Times New Roman" panose="02020603050405020304" pitchFamily="18" charset="0"/>
            </a:rPr>
            <a:t>Virginia Beach Human Services</a:t>
          </a:r>
        </a:p>
        <a:p>
          <a:pPr marL="0" lvl="0" indent="0" algn="ctr" defTabSz="622300">
            <a:lnSpc>
              <a:spcPct val="90000"/>
            </a:lnSpc>
            <a:spcBef>
              <a:spcPct val="0"/>
            </a:spcBef>
            <a:spcAft>
              <a:spcPct val="35000"/>
            </a:spcAft>
            <a:buNone/>
          </a:pPr>
          <a:r>
            <a:rPr lang="en-US" sz="1400" b="1" kern="1200" dirty="0">
              <a:solidFill>
                <a:srgbClr val="262626"/>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b="1" kern="1200" dirty="0">
            <a:solidFill>
              <a:schemeClr val="tx1"/>
            </a:solidFill>
            <a:latin typeface="Arial" panose="020B0604020202020204" pitchFamily="34" charset="0"/>
            <a:cs typeface="Arial" panose="020B0604020202020204" pitchFamily="34" charset="0"/>
          </a:endParaRPr>
        </a:p>
      </dsp:txBody>
      <dsp:txXfrm>
        <a:off x="8998557" y="3564480"/>
        <a:ext cx="1859014" cy="929507"/>
      </dsp:txXfrm>
    </dsp:sp>
    <dsp:sp modelId="{10476DA9-1039-9548-A433-9029A979B82A}">
      <dsp:nvSpPr>
        <dsp:cNvPr id="0" name=""/>
        <dsp:cNvSpPr/>
      </dsp:nvSpPr>
      <dsp:spPr>
        <a:xfrm>
          <a:off x="3375039" y="2244579"/>
          <a:ext cx="1859014" cy="9295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State Stakeholder Committee</a:t>
          </a:r>
        </a:p>
      </dsp:txBody>
      <dsp:txXfrm>
        <a:off x="3375039" y="2244579"/>
        <a:ext cx="1859014" cy="929507"/>
      </dsp:txXfrm>
    </dsp:sp>
    <dsp:sp modelId="{546080B4-BDCC-5B48-8987-362ACBE15F42}">
      <dsp:nvSpPr>
        <dsp:cNvPr id="0" name=""/>
        <dsp:cNvSpPr/>
      </dsp:nvSpPr>
      <dsp:spPr>
        <a:xfrm>
          <a:off x="6749150" y="924679"/>
          <a:ext cx="1859014" cy="92950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DCJS</a:t>
          </a:r>
        </a:p>
      </dsp:txBody>
      <dsp:txXfrm>
        <a:off x="6749150" y="924679"/>
        <a:ext cx="1859014" cy="9295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F68A4-4289-E340-82CC-7BEFAB3CC98A}">
      <dsp:nvSpPr>
        <dsp:cNvPr id="0" name=""/>
        <dsp:cNvSpPr/>
      </dsp:nvSpPr>
      <dsp:spPr>
        <a:xfrm>
          <a:off x="1393" y="1350311"/>
          <a:ext cx="2718043" cy="271804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9583" tIns="21590" rIns="149583"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b="1" kern="1200" dirty="0"/>
            <a:t>Region 1:</a:t>
          </a:r>
        </a:p>
        <a:p>
          <a:pPr marL="0" lvl="0" indent="0" algn="ctr" defTabSz="755650">
            <a:lnSpc>
              <a:spcPct val="90000"/>
            </a:lnSpc>
            <a:spcBef>
              <a:spcPct val="0"/>
            </a:spcBef>
            <a:spcAft>
              <a:spcPct val="35000"/>
            </a:spcAft>
            <a:buNone/>
          </a:pPr>
          <a:r>
            <a:rPr lang="en-US" sz="1700" b="1" kern="1200" dirty="0"/>
            <a:t>Orange, Madison, Culpeper, Fauquier &amp; Rappahannock Counties</a:t>
          </a:r>
        </a:p>
      </dsp:txBody>
      <dsp:txXfrm>
        <a:off x="399441" y="1748359"/>
        <a:ext cx="1921947" cy="1921947"/>
      </dsp:txXfrm>
    </dsp:sp>
    <dsp:sp modelId="{29950F01-8F08-FB41-9DF1-0103F871BB92}">
      <dsp:nvSpPr>
        <dsp:cNvPr id="0" name=""/>
        <dsp:cNvSpPr/>
      </dsp:nvSpPr>
      <dsp:spPr>
        <a:xfrm>
          <a:off x="2175828" y="1350311"/>
          <a:ext cx="2718043" cy="271804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9583" tIns="21590" rIns="149583"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Region 2:</a:t>
          </a:r>
        </a:p>
        <a:p>
          <a:pPr marL="0" lvl="0" indent="0" algn="ctr" defTabSz="755650">
            <a:lnSpc>
              <a:spcPct val="90000"/>
            </a:lnSpc>
            <a:spcBef>
              <a:spcPct val="0"/>
            </a:spcBef>
            <a:spcAft>
              <a:spcPct val="35000"/>
            </a:spcAft>
            <a:buNone/>
          </a:pPr>
          <a:r>
            <a:rPr lang="en-US" sz="1700" b="1" kern="1200" dirty="0"/>
            <a:t>Prince William County </a:t>
          </a:r>
        </a:p>
        <a:p>
          <a:pPr marL="0" lvl="0" indent="0" algn="ctr" defTabSz="755650">
            <a:lnSpc>
              <a:spcPct val="90000"/>
            </a:lnSpc>
            <a:spcBef>
              <a:spcPct val="0"/>
            </a:spcBef>
            <a:spcAft>
              <a:spcPct val="35000"/>
            </a:spcAft>
            <a:buNone/>
          </a:pPr>
          <a:endParaRPr lang="en-US" sz="1700" kern="1200" dirty="0"/>
        </a:p>
      </dsp:txBody>
      <dsp:txXfrm>
        <a:off x="2573876" y="1748359"/>
        <a:ext cx="1921947" cy="1921947"/>
      </dsp:txXfrm>
    </dsp:sp>
    <dsp:sp modelId="{47FB8296-2F44-B148-9D78-AF8280636610}">
      <dsp:nvSpPr>
        <dsp:cNvPr id="0" name=""/>
        <dsp:cNvSpPr/>
      </dsp:nvSpPr>
      <dsp:spPr>
        <a:xfrm>
          <a:off x="4350263" y="1350311"/>
          <a:ext cx="2718043" cy="271804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9583" tIns="21590" rIns="149583"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Region 3:</a:t>
          </a:r>
        </a:p>
        <a:p>
          <a:pPr marL="0" lvl="0" indent="0" algn="ctr" defTabSz="755650">
            <a:lnSpc>
              <a:spcPct val="90000"/>
            </a:lnSpc>
            <a:spcBef>
              <a:spcPct val="0"/>
            </a:spcBef>
            <a:spcAft>
              <a:spcPct val="35000"/>
            </a:spcAft>
            <a:buNone/>
          </a:pPr>
          <a:r>
            <a:rPr lang="en-US" sz="1700" b="1" kern="1200" dirty="0"/>
            <a:t>City of Bristol and Washington County</a:t>
          </a:r>
        </a:p>
      </dsp:txBody>
      <dsp:txXfrm>
        <a:off x="4748311" y="1748359"/>
        <a:ext cx="1921947" cy="1921947"/>
      </dsp:txXfrm>
    </dsp:sp>
    <dsp:sp modelId="{9BC23FF1-4457-6642-AAEB-C9D81E9EA6A6}">
      <dsp:nvSpPr>
        <dsp:cNvPr id="0" name=""/>
        <dsp:cNvSpPr/>
      </dsp:nvSpPr>
      <dsp:spPr>
        <a:xfrm>
          <a:off x="6524698" y="1350311"/>
          <a:ext cx="2718043" cy="271804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9583" tIns="21590" rIns="149583"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Region 4:</a:t>
          </a:r>
        </a:p>
        <a:p>
          <a:pPr marL="0" lvl="0" indent="0" algn="ctr" defTabSz="755650">
            <a:lnSpc>
              <a:spcPct val="90000"/>
            </a:lnSpc>
            <a:spcBef>
              <a:spcPct val="0"/>
            </a:spcBef>
            <a:spcAft>
              <a:spcPct val="35000"/>
            </a:spcAft>
            <a:buNone/>
          </a:pPr>
          <a:r>
            <a:rPr lang="en-US" sz="1700" b="1" kern="1200" dirty="0"/>
            <a:t>City of Richmond</a:t>
          </a:r>
        </a:p>
        <a:p>
          <a:pPr marL="0" lvl="0" indent="0" algn="ctr" defTabSz="755650">
            <a:lnSpc>
              <a:spcPct val="90000"/>
            </a:lnSpc>
            <a:spcBef>
              <a:spcPct val="0"/>
            </a:spcBef>
            <a:spcAft>
              <a:spcPct val="35000"/>
            </a:spcAft>
            <a:buNone/>
          </a:pPr>
          <a:r>
            <a:rPr lang="en-US" sz="1700" kern="1200" dirty="0"/>
            <a:t> </a:t>
          </a:r>
        </a:p>
      </dsp:txBody>
      <dsp:txXfrm>
        <a:off x="6922746" y="1748359"/>
        <a:ext cx="1921947" cy="1921947"/>
      </dsp:txXfrm>
    </dsp:sp>
    <dsp:sp modelId="{86A11494-73D5-F147-9068-D727A6ED2157}">
      <dsp:nvSpPr>
        <dsp:cNvPr id="0" name=""/>
        <dsp:cNvSpPr/>
      </dsp:nvSpPr>
      <dsp:spPr>
        <a:xfrm>
          <a:off x="8699132" y="1350311"/>
          <a:ext cx="2718043" cy="271804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9583" tIns="21590" rIns="149583"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Region 5:</a:t>
          </a:r>
        </a:p>
        <a:p>
          <a:pPr marL="0" lvl="0" indent="0" algn="ctr" defTabSz="755650">
            <a:lnSpc>
              <a:spcPct val="90000"/>
            </a:lnSpc>
            <a:spcBef>
              <a:spcPct val="0"/>
            </a:spcBef>
            <a:spcAft>
              <a:spcPct val="35000"/>
            </a:spcAft>
            <a:buNone/>
          </a:pPr>
          <a:r>
            <a:rPr lang="en-US" sz="1700" b="1" kern="1200" dirty="0"/>
            <a:t>Virginia Beach</a:t>
          </a:r>
        </a:p>
        <a:p>
          <a:pPr marL="0" lvl="0" indent="0" algn="ctr" defTabSz="755650">
            <a:lnSpc>
              <a:spcPct val="90000"/>
            </a:lnSpc>
            <a:spcBef>
              <a:spcPct val="0"/>
            </a:spcBef>
            <a:spcAft>
              <a:spcPct val="35000"/>
            </a:spcAft>
            <a:buNone/>
          </a:pPr>
          <a:endParaRPr lang="en-US" sz="1700" kern="1200" dirty="0"/>
        </a:p>
      </dsp:txBody>
      <dsp:txXfrm>
        <a:off x="9097180" y="1748359"/>
        <a:ext cx="1921947" cy="19219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6EA7-139C-5242-9D59-9F52D649D31C}">
      <dsp:nvSpPr>
        <dsp:cNvPr id="0" name=""/>
        <dsp:cNvSpPr/>
      </dsp:nvSpPr>
      <dsp:spPr>
        <a:xfrm>
          <a:off x="581807" y="11069"/>
          <a:ext cx="4047364" cy="404736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US" sz="5900" b="1" kern="1200" dirty="0"/>
            <a:t>DBHDS</a:t>
          </a:r>
        </a:p>
      </dsp:txBody>
      <dsp:txXfrm>
        <a:off x="1146980" y="488340"/>
        <a:ext cx="2333615" cy="3092822"/>
      </dsp:txXfrm>
    </dsp:sp>
    <dsp:sp modelId="{946EDF6C-2095-0449-8285-780844AA46B5}">
      <dsp:nvSpPr>
        <dsp:cNvPr id="0" name=""/>
        <dsp:cNvSpPr/>
      </dsp:nvSpPr>
      <dsp:spPr>
        <a:xfrm>
          <a:off x="3498827" y="11069"/>
          <a:ext cx="4047364" cy="404736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n-US" sz="5900" b="1" kern="1200" dirty="0"/>
            <a:t>DCJS</a:t>
          </a:r>
        </a:p>
      </dsp:txBody>
      <dsp:txXfrm>
        <a:off x="4647403" y="488340"/>
        <a:ext cx="2333615" cy="309282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4/28/21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4/28/21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4/28/21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4/28/21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4/28/21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4/28/21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4/28/21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4/28/21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4/28/21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4/28/21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4/28/21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4/28/21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thearcofva.org/hom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anbc.org/workshops/disability-justice/" TargetMode="External"/><Relationship Id="rId2" Type="http://schemas.openxmlformats.org/officeDocument/2006/relationships/hyperlink" Target="https://www.vdh.virginia.gov/content/uploads/sites/127/2020/10/PD9-CHNA-Report_FINAL-Delivered-9.30.20.pdf" TargetMode="External"/><Relationship Id="rId1" Type="http://schemas.openxmlformats.org/officeDocument/2006/relationships/slideLayout" Target="../slideLayouts/slideLayout2.xml"/><Relationship Id="rId4" Type="http://schemas.openxmlformats.org/officeDocument/2006/relationships/hyperlink" Target="https://crutchesandspice.com/2019/11/09/we-need-to-talk-about-ableism-related-anxiety/"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paradigmiq.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samhsa.gov/sites/default/files/national-guidelines-for-behavioral-health-crisis-care-02242020.pdf" TargetMode="External"/><Relationship Id="rId2" Type="http://schemas.openxmlformats.org/officeDocument/2006/relationships/hyperlink" Target="https://www.peopleinc.net/media/About/Publications/Publications-PINC-%20Community%20Assessment%202017.pdf" TargetMode="External"/><Relationship Id="rId1" Type="http://schemas.openxmlformats.org/officeDocument/2006/relationships/slideLayout" Target="../slideLayouts/slideLayout2.xml"/><Relationship Id="rId4" Type="http://schemas.openxmlformats.org/officeDocument/2006/relationships/hyperlink" Target="https://www.traumaresourceinstitute.com/research"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bhds.virginia.gov/human-resource-development-and-management/health-equity/mdpa" TargetMode="External"/><Relationship Id="rId2" Type="http://schemas.openxmlformats.org/officeDocument/2006/relationships/hyperlink" Target="https://www.vdh.virginia.gov/content/uploads/sites/131/2019/06/VBDPH_CHA_2019.pdf" TargetMode="External"/><Relationship Id="rId1" Type="http://schemas.openxmlformats.org/officeDocument/2006/relationships/slideLayout" Target="../slideLayouts/slideLayout2.xml"/><Relationship Id="rId4" Type="http://schemas.openxmlformats.org/officeDocument/2006/relationships/hyperlink" Target="https://www.vdh.virginia.gov/content/uploads/sites/119/2017/09/RCHD-CHA-Aug-2017.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visions-inc.org/" TargetMode="External"/><Relationship Id="rId2" Type="http://schemas.openxmlformats.org/officeDocument/2006/relationships/hyperlink" Target="http://dls.virginia.gov/groups/MHS/pocketguid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4800" dirty="0"/>
              <a:t>Marcus Alert</a:t>
            </a:r>
            <a:br>
              <a:rPr lang="en-US" sz="4800" dirty="0"/>
            </a:br>
            <a:r>
              <a:rPr lang="en-US" sz="4800" dirty="0"/>
              <a:t>Equity at Intercept 0 Recommendations</a:t>
            </a: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Subtitle 5">
            <a:extLst>
              <a:ext uri="{FF2B5EF4-FFF2-40B4-BE49-F238E27FC236}">
                <a16:creationId xmlns:a16="http://schemas.microsoft.com/office/drawing/2014/main" id="{A5469B01-7A9A-4547-9EF6-385306869AEE}"/>
              </a:ext>
            </a:extLst>
          </p:cNvPr>
          <p:cNvSpPr>
            <a:spLocks noGrp="1"/>
          </p:cNvSpPr>
          <p:nvPr>
            <p:ph type="subTitle" idx="1"/>
          </p:nvPr>
        </p:nvSpPr>
        <p:spPr>
          <a:xfrm>
            <a:off x="5289754" y="4686341"/>
            <a:ext cx="6446558" cy="1636615"/>
          </a:xfrm>
        </p:spPr>
        <p:txBody>
          <a:bodyPr>
            <a:normAutofit/>
          </a:bodyPr>
          <a:lstStyle/>
          <a:p>
            <a:r>
              <a:rPr lang="en-US" sz="1800" dirty="0"/>
              <a:t>Katharine Hawkes, Daryl Fraser, Ryan Banks, sarah Wilson, A’Tasha Christian, Sabrina Burress, Mark Blackwell, Chloe Edwards, Nicky Fadley, Bruce cruser, Eric Blevins,  Lisa jobe-shields</a:t>
            </a:r>
          </a:p>
        </p:txBody>
      </p:sp>
      <p:pic>
        <p:nvPicPr>
          <p:cNvPr id="11" name="Picture 10" descr="A picture containing building, sitting, bench, side&#10;&#10;Description automatically generated">
            <a:extLst>
              <a:ext uri="{FF2B5EF4-FFF2-40B4-BE49-F238E27FC236}">
                <a16:creationId xmlns:a16="http://schemas.microsoft.com/office/drawing/2014/main" id="{B1BF7277-87B3-F048-9AF3-718866BC201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4640824"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Overview of Specific Steps</a:t>
            </a:r>
          </a:p>
        </p:txBody>
      </p:sp>
      <p:graphicFrame>
        <p:nvGraphicFramePr>
          <p:cNvPr id="8" name="Diagram 7">
            <a:extLst>
              <a:ext uri="{FF2B5EF4-FFF2-40B4-BE49-F238E27FC236}">
                <a16:creationId xmlns:a16="http://schemas.microsoft.com/office/drawing/2014/main" id="{1CAD2CBA-0EB5-4C4B-89AA-ABC584A62BF6}"/>
              </a:ext>
            </a:extLst>
          </p:cNvPr>
          <p:cNvGraphicFramePr/>
          <p:nvPr>
            <p:extLst>
              <p:ext uri="{D42A27DB-BD31-4B8C-83A1-F6EECF244321}">
                <p14:modId xmlns:p14="http://schemas.microsoft.com/office/powerpoint/2010/main" val="2356372360"/>
              </p:ext>
            </p:extLst>
          </p:nvPr>
        </p:nvGraphicFramePr>
        <p:xfrm>
          <a:off x="666749" y="1143000"/>
          <a:ext cx="10858501"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91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29FCD26-DE97-DE40-B4BB-A2F2BCA690E4}"/>
              </a:ext>
            </a:extLst>
          </p:cNvPr>
          <p:cNvGraphicFramePr>
            <a:graphicFrameLocks noGrp="1"/>
          </p:cNvGraphicFramePr>
          <p:nvPr>
            <p:ph idx="1"/>
            <p:extLst>
              <p:ext uri="{D42A27DB-BD31-4B8C-83A1-F6EECF244321}">
                <p14:modId xmlns:p14="http://schemas.microsoft.com/office/powerpoint/2010/main" val="346497094"/>
              </p:ext>
            </p:extLst>
          </p:nvPr>
        </p:nvGraphicFramePr>
        <p:xfrm>
          <a:off x="1247775" y="2171700"/>
          <a:ext cx="9757410" cy="393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B105661-3F27-B840-BD2F-6D31E06FCBEE}"/>
              </a:ext>
            </a:extLst>
          </p:cNvPr>
          <p:cNvSpPr txBox="1"/>
          <p:nvPr/>
        </p:nvSpPr>
        <p:spPr>
          <a:xfrm>
            <a:off x="3794760" y="-834390"/>
            <a:ext cx="184731" cy="369332"/>
          </a:xfrm>
          <a:prstGeom prst="rect">
            <a:avLst/>
          </a:prstGeom>
          <a:noFill/>
        </p:spPr>
        <p:txBody>
          <a:bodyPr wrap="none" rtlCol="0">
            <a:spAutoFit/>
          </a:bodyPr>
          <a:lstStyle/>
          <a:p>
            <a:endParaRPr lang="en-US" dirty="0"/>
          </a:p>
        </p:txBody>
      </p:sp>
      <p:sp>
        <p:nvSpPr>
          <p:cNvPr id="6" name="Title 1">
            <a:extLst>
              <a:ext uri="{FF2B5EF4-FFF2-40B4-BE49-F238E27FC236}">
                <a16:creationId xmlns:a16="http://schemas.microsoft.com/office/drawing/2014/main" id="{B775A90C-EDE6-0248-B7B3-9CCD3A010D5D}"/>
              </a:ext>
            </a:extLst>
          </p:cNvPr>
          <p:cNvSpPr>
            <a:spLocks noGrp="1"/>
          </p:cNvSpPr>
          <p:nvPr>
            <p:ph type="title"/>
          </p:nvPr>
        </p:nvSpPr>
        <p:spPr/>
        <p:txBody>
          <a:bodyPr>
            <a:normAutofit/>
          </a:bodyPr>
          <a:lstStyle/>
          <a:p>
            <a:r>
              <a:rPr lang="en-US" sz="4000" dirty="0"/>
              <a:t>Specific Steps-Leadership</a:t>
            </a:r>
          </a:p>
        </p:txBody>
      </p:sp>
    </p:spTree>
    <p:extLst>
      <p:ext uri="{BB962C8B-B14F-4D97-AF65-F5344CB8AC3E}">
        <p14:creationId xmlns:p14="http://schemas.microsoft.com/office/powerpoint/2010/main" val="39338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865D-D0A8-46E1-B50A-F3F31E1BA309}"/>
              </a:ext>
            </a:extLst>
          </p:cNvPr>
          <p:cNvSpPr>
            <a:spLocks noGrp="1"/>
          </p:cNvSpPr>
          <p:nvPr>
            <p:ph type="title"/>
          </p:nvPr>
        </p:nvSpPr>
        <p:spPr/>
        <p:txBody>
          <a:bodyPr>
            <a:normAutofit/>
          </a:bodyPr>
          <a:lstStyle/>
          <a:p>
            <a:r>
              <a:rPr lang="en-US" sz="4000" dirty="0"/>
              <a:t>How the Innovation Works-Vision</a:t>
            </a:r>
          </a:p>
        </p:txBody>
      </p:sp>
      <p:graphicFrame>
        <p:nvGraphicFramePr>
          <p:cNvPr id="6" name="Diagram 5">
            <a:extLst>
              <a:ext uri="{FF2B5EF4-FFF2-40B4-BE49-F238E27FC236}">
                <a16:creationId xmlns:a16="http://schemas.microsoft.com/office/drawing/2014/main" id="{2B05DC9E-EC2A-274C-ABBE-920C0C9C0BBF}"/>
              </a:ext>
            </a:extLst>
          </p:cNvPr>
          <p:cNvGraphicFramePr/>
          <p:nvPr>
            <p:extLst>
              <p:ext uri="{D42A27DB-BD31-4B8C-83A1-F6EECF244321}">
                <p14:modId xmlns:p14="http://schemas.microsoft.com/office/powerpoint/2010/main" val="2775553146"/>
              </p:ext>
            </p:extLst>
          </p:nvPr>
        </p:nvGraphicFramePr>
        <p:xfrm>
          <a:off x="-719138" y="1954530"/>
          <a:ext cx="13691235" cy="4423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19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865D-D0A8-46E1-B50A-F3F31E1BA309}"/>
              </a:ext>
            </a:extLst>
          </p:cNvPr>
          <p:cNvSpPr>
            <a:spLocks noGrp="1"/>
          </p:cNvSpPr>
          <p:nvPr>
            <p:ph type="title"/>
          </p:nvPr>
        </p:nvSpPr>
        <p:spPr/>
        <p:txBody>
          <a:bodyPr>
            <a:normAutofit/>
          </a:bodyPr>
          <a:lstStyle/>
          <a:p>
            <a:r>
              <a:rPr lang="en-US" sz="4000" dirty="0"/>
              <a:t>How the Innovation Works-Vision</a:t>
            </a:r>
            <a:br>
              <a:rPr lang="en-US" sz="4000" dirty="0"/>
            </a:br>
            <a:r>
              <a:rPr lang="en-US" sz="4000" dirty="0"/>
              <a:t>Preconditions</a:t>
            </a:r>
          </a:p>
        </p:txBody>
      </p:sp>
      <p:sp>
        <p:nvSpPr>
          <p:cNvPr id="3" name="Content Placeholder 2">
            <a:extLst>
              <a:ext uri="{FF2B5EF4-FFF2-40B4-BE49-F238E27FC236}">
                <a16:creationId xmlns:a16="http://schemas.microsoft.com/office/drawing/2014/main" id="{4AA1F83C-BCFB-466D-9AB3-977078B44971}"/>
              </a:ext>
            </a:extLst>
          </p:cNvPr>
          <p:cNvSpPr>
            <a:spLocks noGrp="1"/>
          </p:cNvSpPr>
          <p:nvPr>
            <p:ph idx="1"/>
          </p:nvPr>
        </p:nvSpPr>
        <p:spPr/>
        <p:txBody>
          <a:bodyPr/>
          <a:lstStyle/>
          <a:p>
            <a:pPr>
              <a:buClr>
                <a:schemeClr val="tx1"/>
              </a:buClr>
              <a:buFont typeface="Arial" panose="020B0604020202020204" pitchFamily="34" charset="0"/>
              <a:buChar char="•"/>
            </a:pPr>
            <a:r>
              <a:rPr lang="en-US" dirty="0"/>
              <a:t>Must be based on national best practice models</a:t>
            </a:r>
          </a:p>
          <a:p>
            <a:pPr>
              <a:buClr>
                <a:schemeClr val="tx1"/>
              </a:buClr>
              <a:buFont typeface="Arial" panose="020B0604020202020204" pitchFamily="34" charset="0"/>
              <a:buChar char="•"/>
            </a:pPr>
            <a:r>
              <a:rPr lang="en-US" dirty="0"/>
              <a:t>Must align with the Crisis Now Model which implements collaboration with law enforcement</a:t>
            </a:r>
          </a:p>
          <a:p>
            <a:pPr>
              <a:buClr>
                <a:schemeClr val="tx1"/>
              </a:buClr>
              <a:buFont typeface="Arial" panose="020B0604020202020204" pitchFamily="34" charset="0"/>
              <a:buChar char="•"/>
            </a:pPr>
            <a:r>
              <a:rPr lang="en-US" dirty="0"/>
              <a:t>Must intersect with Step-VA</a:t>
            </a:r>
          </a:p>
          <a:p>
            <a:pPr>
              <a:buClr>
                <a:schemeClr val="tx1"/>
              </a:buClr>
              <a:buFont typeface="Arial" panose="020B0604020202020204" pitchFamily="34" charset="0"/>
              <a:buChar char="•"/>
            </a:pPr>
            <a:r>
              <a:rPr lang="en-US" dirty="0"/>
              <a:t>Must be composed of a crisis call center, community care and mobile crisis teams, crisis stabilization centers, and the Marcus Alert System</a:t>
            </a:r>
          </a:p>
        </p:txBody>
      </p:sp>
    </p:spTree>
    <p:extLst>
      <p:ext uri="{BB962C8B-B14F-4D97-AF65-F5344CB8AC3E}">
        <p14:creationId xmlns:p14="http://schemas.microsoft.com/office/powerpoint/2010/main" val="305110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865D-D0A8-46E1-B50A-F3F31E1BA309}"/>
              </a:ext>
            </a:extLst>
          </p:cNvPr>
          <p:cNvSpPr>
            <a:spLocks noGrp="1"/>
          </p:cNvSpPr>
          <p:nvPr>
            <p:ph type="title"/>
          </p:nvPr>
        </p:nvSpPr>
        <p:spPr/>
        <p:txBody>
          <a:bodyPr>
            <a:normAutofit/>
          </a:bodyPr>
          <a:lstStyle/>
          <a:p>
            <a:r>
              <a:rPr lang="en-US" sz="4000" dirty="0"/>
              <a:t>How the Innovation Works (vision)-Functionality</a:t>
            </a:r>
          </a:p>
        </p:txBody>
      </p:sp>
      <p:sp>
        <p:nvSpPr>
          <p:cNvPr id="5" name="Content Placeholder 4">
            <a:extLst>
              <a:ext uri="{FF2B5EF4-FFF2-40B4-BE49-F238E27FC236}">
                <a16:creationId xmlns:a16="http://schemas.microsoft.com/office/drawing/2014/main" id="{F1EFD62A-4F28-4442-B9E9-FB3300DB889B}"/>
              </a:ext>
            </a:extLst>
          </p:cNvPr>
          <p:cNvSpPr>
            <a:spLocks noGrp="1"/>
          </p:cNvSpPr>
          <p:nvPr>
            <p:ph idx="1"/>
          </p:nvPr>
        </p:nvSpPr>
        <p:spPr/>
        <p:txBody>
          <a:bodyPr/>
          <a:lstStyle/>
          <a:p>
            <a:pPr>
              <a:buClr>
                <a:schemeClr val="tx1"/>
              </a:buClr>
              <a:buFont typeface="Arial" panose="020B0604020202020204" pitchFamily="34" charset="0"/>
              <a:buChar char="•"/>
            </a:pPr>
            <a:r>
              <a:rPr lang="en-US" dirty="0"/>
              <a:t>Both rural and urban areas must have the ability to frame their local plans to their specific geographic areas and community needs</a:t>
            </a:r>
          </a:p>
          <a:p>
            <a:pPr>
              <a:buClr>
                <a:schemeClr val="tx1"/>
              </a:buClr>
              <a:buFont typeface="Arial" panose="020B0604020202020204" pitchFamily="34" charset="0"/>
              <a:buChar char="•"/>
            </a:pPr>
            <a:r>
              <a:rPr lang="en-US" dirty="0"/>
              <a:t>Functionality will ensure the the Marcus Alert is feasible throughout each region in the Commonwealth, not just the first initial five localities  </a:t>
            </a:r>
          </a:p>
        </p:txBody>
      </p:sp>
    </p:spTree>
    <p:extLst>
      <p:ext uri="{BB962C8B-B14F-4D97-AF65-F5344CB8AC3E}">
        <p14:creationId xmlns:p14="http://schemas.microsoft.com/office/powerpoint/2010/main" val="45206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Specific Steps-Project Scope</a:t>
            </a:r>
          </a:p>
        </p:txBody>
      </p:sp>
      <p:graphicFrame>
        <p:nvGraphicFramePr>
          <p:cNvPr id="6" name="Diagram 5">
            <a:extLst>
              <a:ext uri="{FF2B5EF4-FFF2-40B4-BE49-F238E27FC236}">
                <a16:creationId xmlns:a16="http://schemas.microsoft.com/office/drawing/2014/main" id="{19A53161-2933-D049-A8D1-18C7B1ACE052}"/>
              </a:ext>
            </a:extLst>
          </p:cNvPr>
          <p:cNvGraphicFramePr/>
          <p:nvPr>
            <p:extLst>
              <p:ext uri="{D42A27DB-BD31-4B8C-83A1-F6EECF244321}">
                <p14:modId xmlns:p14="http://schemas.microsoft.com/office/powerpoint/2010/main" val="3868779402"/>
              </p:ext>
            </p:extLst>
          </p:nvPr>
        </p:nvGraphicFramePr>
        <p:xfrm>
          <a:off x="1512887" y="1908810"/>
          <a:ext cx="9166225" cy="4503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72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Specific Steps-Project Scope</a:t>
            </a:r>
            <a:br>
              <a:rPr lang="en-US" sz="4000" dirty="0"/>
            </a:br>
            <a:r>
              <a:rPr lang="en-US" sz="4000" dirty="0"/>
              <a:t>Training and Quality Improvement</a:t>
            </a:r>
          </a:p>
        </p:txBody>
      </p:sp>
      <p:sp>
        <p:nvSpPr>
          <p:cNvPr id="3" name="Content Placeholder 2">
            <a:extLst>
              <a:ext uri="{FF2B5EF4-FFF2-40B4-BE49-F238E27FC236}">
                <a16:creationId xmlns:a16="http://schemas.microsoft.com/office/drawing/2014/main" id="{3939FEFB-1C24-48F6-AC97-C79033E6294D}"/>
              </a:ext>
            </a:extLst>
          </p:cNvPr>
          <p:cNvSpPr>
            <a:spLocks noGrp="1"/>
          </p:cNvSpPr>
          <p:nvPr>
            <p:ph idx="1"/>
          </p:nvPr>
        </p:nvSpPr>
        <p:spPr>
          <a:xfrm>
            <a:off x="1097280" y="1868171"/>
            <a:ext cx="9940290" cy="5378449"/>
          </a:xfrm>
        </p:spPr>
        <p:txBody>
          <a:bodyPr>
            <a:normAutofit/>
          </a:bodyPr>
          <a:lstStyle/>
          <a:p>
            <a:pPr>
              <a:buClr>
                <a:schemeClr val="tx1"/>
              </a:buClr>
              <a:buFont typeface="Arial" panose="020B0604020202020204" pitchFamily="34" charset="0"/>
              <a:buChar char="•"/>
            </a:pPr>
            <a:r>
              <a:rPr lang="en-US" sz="1700" dirty="0"/>
              <a:t>Make recommendations and identify necessary training for all providers (behavioral health, law enforcement, dispatchers, and other first responders) and review (utilizing an equity lens) proposals from other groups that relate to training mental health, law enforcement, and dispatchers</a:t>
            </a:r>
          </a:p>
          <a:p>
            <a:pPr>
              <a:buClr>
                <a:schemeClr val="tx1"/>
              </a:buClr>
              <a:buFont typeface="Arial" panose="020B0604020202020204" pitchFamily="34" charset="0"/>
              <a:buChar char="•"/>
            </a:pPr>
            <a:r>
              <a:rPr lang="en-US" sz="1700" dirty="0"/>
              <a:t>Make recommendations/designate specialized and/or advanced training for all providers (mental health, law enforcement, and dispatchers) and review all proposals from other groups that relate to advanced/specialized training utilizing a mental health and equity lens.</a:t>
            </a:r>
          </a:p>
          <a:p>
            <a:pPr>
              <a:buClr>
                <a:schemeClr val="tx1"/>
              </a:buClr>
              <a:buFont typeface="Arial" panose="020B0604020202020204" pitchFamily="34" charset="0"/>
              <a:buChar char="•"/>
            </a:pPr>
            <a:r>
              <a:rPr lang="en-US" sz="1700" dirty="0"/>
              <a:t>Consider and make recommendations about any special training or certification programs to be developed as part of the Marcus Alert. Identify if a special designation would be helpful.</a:t>
            </a:r>
          </a:p>
          <a:p>
            <a:pPr>
              <a:buClr>
                <a:schemeClr val="tx1"/>
              </a:buClr>
              <a:buFont typeface="Arial" panose="020B0604020202020204" pitchFamily="34" charset="0"/>
              <a:buChar char="•"/>
            </a:pPr>
            <a:r>
              <a:rPr lang="en-US" sz="1700" dirty="0"/>
              <a:t>Make proposals to designate an oversight committee or body to ensure equitable and safe practices at Intercept 0. Identify if a state oversight body, a function of networks, or some other mechanism of ongoing quality improvement in regard to Equity at Intercept 0 should be established.</a:t>
            </a:r>
          </a:p>
          <a:p>
            <a:pPr>
              <a:buClr>
                <a:schemeClr val="tx1"/>
              </a:buClr>
              <a:buFont typeface="Arial" panose="020B0604020202020204" pitchFamily="34" charset="0"/>
              <a:buChar char="•"/>
            </a:pPr>
            <a:r>
              <a:rPr lang="en-US" sz="1700" dirty="0"/>
              <a:t>Make recommendations regarding continuity of care and whether this should be part of the Marcus Alert state plan.</a:t>
            </a:r>
          </a:p>
          <a:p>
            <a:endParaRPr lang="en-US" sz="1700" dirty="0"/>
          </a:p>
        </p:txBody>
      </p:sp>
    </p:spTree>
    <p:extLst>
      <p:ext uri="{BB962C8B-B14F-4D97-AF65-F5344CB8AC3E}">
        <p14:creationId xmlns:p14="http://schemas.microsoft.com/office/powerpoint/2010/main" val="1371465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9" name="Content Placeholder 2">
            <a:extLst>
              <a:ext uri="{FF2B5EF4-FFF2-40B4-BE49-F238E27FC236}">
                <a16:creationId xmlns:a16="http://schemas.microsoft.com/office/drawing/2014/main" id="{301D370C-3FAA-AF4B-9DF4-0BEE560A2B67}"/>
              </a:ext>
            </a:extLst>
          </p:cNvPr>
          <p:cNvSpPr>
            <a:spLocks noGrp="1"/>
          </p:cNvSpPr>
          <p:nvPr>
            <p:ph idx="1"/>
          </p:nvPr>
        </p:nvSpPr>
        <p:spPr>
          <a:xfrm>
            <a:off x="1097280" y="1936751"/>
            <a:ext cx="10058400" cy="4224019"/>
          </a:xfrm>
        </p:spPr>
        <p:txBody>
          <a:bodyPr>
            <a:noAutofit/>
          </a:bodyPr>
          <a:lstStyle/>
          <a:p>
            <a:pPr>
              <a:buClr>
                <a:schemeClr val="tx1"/>
              </a:buClr>
              <a:buFont typeface="Arial" panose="020B0604020202020204" pitchFamily="34" charset="0"/>
              <a:buChar char="•"/>
            </a:pPr>
            <a:r>
              <a:rPr lang="en-US" sz="2400" dirty="0"/>
              <a:t>Standardized, statewide training for ALL providers (behavioral health, law enforcement, dispatch, other first responders) </a:t>
            </a:r>
          </a:p>
          <a:p>
            <a:pPr>
              <a:buClr>
                <a:schemeClr val="tx1"/>
              </a:buClr>
              <a:buFont typeface="Arial" panose="020B0604020202020204" pitchFamily="34" charset="0"/>
              <a:buChar char="•"/>
            </a:pPr>
            <a:r>
              <a:rPr lang="en-US" sz="2400" dirty="0"/>
              <a:t>Comprehensive approach with a mix of a training program and smaller workshops</a:t>
            </a:r>
          </a:p>
          <a:p>
            <a:pPr>
              <a:buClr>
                <a:schemeClr val="tx1"/>
              </a:buClr>
              <a:buFont typeface="Arial" panose="020B0604020202020204" pitchFamily="34" charset="0"/>
              <a:buChar char="•"/>
            </a:pPr>
            <a:r>
              <a:rPr lang="en-US" sz="2400" dirty="0"/>
              <a:t>Implicit bias, anti-racism, disability justice and cultural competency</a:t>
            </a:r>
          </a:p>
          <a:p>
            <a:pPr>
              <a:buClr>
                <a:schemeClr val="tx1"/>
              </a:buClr>
              <a:buFont typeface="Arial" panose="020B0604020202020204" pitchFamily="34" charset="0"/>
              <a:buChar char="•"/>
            </a:pPr>
            <a:r>
              <a:rPr lang="en-US" sz="2400" dirty="0"/>
              <a:t>Existing training specific to providers is NOT A SUBSTITUTE </a:t>
            </a:r>
          </a:p>
          <a:p>
            <a:pPr>
              <a:buClr>
                <a:schemeClr val="tx1"/>
              </a:buClr>
              <a:buFont typeface="Arial" panose="020B0604020202020204" pitchFamily="34" charset="0"/>
              <a:buChar char="•"/>
            </a:pPr>
            <a:r>
              <a:rPr lang="en-US" sz="2400" dirty="0"/>
              <a:t>MOU for Partner organizations must include the specified standardized training and must produce completion of training</a:t>
            </a:r>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413348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pic>
        <p:nvPicPr>
          <p:cNvPr id="2050" name="Picture 2" descr="VISIONS, Inc | LinkedIn">
            <a:extLst>
              <a:ext uri="{FF2B5EF4-FFF2-40B4-BE49-F238E27FC236}">
                <a16:creationId xmlns:a16="http://schemas.microsoft.com/office/drawing/2014/main" id="{FF5D4F28-A039-504A-85D3-C4D8F5F4C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90" y="4051138"/>
            <a:ext cx="1769255" cy="17692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conscious bias training that helps shift the Paradigm">
            <a:extLst>
              <a:ext uri="{FF2B5EF4-FFF2-40B4-BE49-F238E27FC236}">
                <a16:creationId xmlns:a16="http://schemas.microsoft.com/office/drawing/2014/main" id="{27E29FDA-A23D-7B4D-B91F-72542F8DE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93" y="1907552"/>
            <a:ext cx="8341118" cy="23437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bout Us – PISAB">
            <a:extLst>
              <a:ext uri="{FF2B5EF4-FFF2-40B4-BE49-F238E27FC236}">
                <a16:creationId xmlns:a16="http://schemas.microsoft.com/office/drawing/2014/main" id="{371D32B2-446B-0244-9EA3-3BE20669D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579" y="4681600"/>
            <a:ext cx="2539093" cy="7266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N - Creating Accessible Neighbourhoods">
            <a:extLst>
              <a:ext uri="{FF2B5EF4-FFF2-40B4-BE49-F238E27FC236}">
                <a16:creationId xmlns:a16="http://schemas.microsoft.com/office/drawing/2014/main" id="{76864537-B509-0E4F-815E-C42C86B71A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710" y="4499034"/>
            <a:ext cx="719485" cy="599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10;&#10;Description automatically generated">
            <a:extLst>
              <a:ext uri="{FF2B5EF4-FFF2-40B4-BE49-F238E27FC236}">
                <a16:creationId xmlns:a16="http://schemas.microsoft.com/office/drawing/2014/main" id="{EA22EA59-8883-2847-8125-D756F1F9CC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3043" y="5074782"/>
            <a:ext cx="1695166" cy="396107"/>
          </a:xfrm>
          <a:prstGeom prst="rect">
            <a:avLst/>
          </a:prstGeom>
        </p:spPr>
      </p:pic>
      <p:pic>
        <p:nvPicPr>
          <p:cNvPr id="2060" name="Picture 12" descr="Donate Now | Trauma Resource Institute">
            <a:extLst>
              <a:ext uri="{FF2B5EF4-FFF2-40B4-BE49-F238E27FC236}">
                <a16:creationId xmlns:a16="http://schemas.microsoft.com/office/drawing/2014/main" id="{65F4D570-00C3-0D4D-BE09-E218C3324D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4243" y="4681600"/>
            <a:ext cx="2121211" cy="7415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acism is a Public Health Crisis | White Bird Clinic">
            <a:extLst>
              <a:ext uri="{FF2B5EF4-FFF2-40B4-BE49-F238E27FC236}">
                <a16:creationId xmlns:a16="http://schemas.microsoft.com/office/drawing/2014/main" id="{4D2DAB1A-BBB9-EF4C-978E-F02BC6ADE7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66582" y="4499034"/>
            <a:ext cx="1139838" cy="11398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Arc of Virginia - Home | Facebook">
            <a:extLst>
              <a:ext uri="{FF2B5EF4-FFF2-40B4-BE49-F238E27FC236}">
                <a16:creationId xmlns:a16="http://schemas.microsoft.com/office/drawing/2014/main" id="{D23C547A-56A8-D746-AEFC-79F7450BEB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9337" y="438423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2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Paradigm</a:t>
            </a:r>
            <a:r>
              <a:rPr lang="en-US" sz="2400" dirty="0"/>
              <a:t>	</a:t>
            </a:r>
          </a:p>
          <a:p>
            <a:pPr lvl="1">
              <a:buClr>
                <a:schemeClr val="tx1"/>
              </a:buClr>
              <a:buFont typeface="Arial" panose="020B0604020202020204" pitchFamily="34" charset="0"/>
              <a:buChar char="•"/>
            </a:pPr>
            <a:r>
              <a:rPr lang="en-US" sz="2400" dirty="0"/>
              <a:t>Evidence-based, data driven, and action-oriented</a:t>
            </a:r>
          </a:p>
          <a:p>
            <a:pPr lvl="1">
              <a:buClr>
                <a:schemeClr val="tx1"/>
              </a:buClr>
              <a:buFont typeface="Arial" panose="020B0604020202020204" pitchFamily="34" charset="0"/>
              <a:buChar char="•"/>
            </a:pPr>
            <a:r>
              <a:rPr lang="en-US" sz="2400" dirty="0"/>
              <a:t>Interdisciplinary team consisting of organizational psychologists, D&amp;I experts, and data scientists</a:t>
            </a:r>
          </a:p>
          <a:p>
            <a:pPr lvl="1">
              <a:buClr>
                <a:schemeClr val="tx1"/>
              </a:buClr>
              <a:buFont typeface="Arial" panose="020B0604020202020204" pitchFamily="34" charset="0"/>
              <a:buChar char="•"/>
            </a:pPr>
            <a:r>
              <a:rPr lang="en-US" sz="2400" dirty="0"/>
              <a:t>Consulting services, interactive workshops, and an e-learning program Paradigm_Reach</a:t>
            </a:r>
          </a:p>
          <a:p>
            <a:pPr lvl="1">
              <a:buClr>
                <a:schemeClr val="tx1"/>
              </a:buClr>
              <a:buFont typeface="Arial" panose="020B0604020202020204" pitchFamily="34" charset="0"/>
              <a:buChar char="•"/>
            </a:pPr>
            <a:r>
              <a:rPr lang="en-US" sz="2400" dirty="0"/>
              <a:t>Diversity benchmarking and reporting</a:t>
            </a:r>
          </a:p>
          <a:p>
            <a:pPr lvl="1">
              <a:buClr>
                <a:schemeClr val="tx1"/>
              </a:buClr>
              <a:buFont typeface="Arial" panose="020B0604020202020204" pitchFamily="34" charset="0"/>
              <a:buChar char="•"/>
            </a:pPr>
            <a:r>
              <a:rPr lang="en-US" sz="2400" dirty="0"/>
              <a:t>Proprietary algorithms and analytics tools quantify unstructured data and identify trends</a:t>
            </a:r>
          </a:p>
          <a:p>
            <a:pPr lvl="1">
              <a:buClr>
                <a:schemeClr val="tx1"/>
              </a:buClr>
              <a:buFont typeface="Arial" panose="020B0604020202020204" pitchFamily="34" charset="0"/>
              <a:buChar char="•"/>
            </a:pPr>
            <a:r>
              <a:rPr lang="en-US" sz="2400" dirty="0"/>
              <a:t>Affordable</a:t>
            </a:r>
          </a:p>
          <a:p>
            <a:pPr lvl="1">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67198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7658-0943-405F-B109-57E4AA8F879F}"/>
              </a:ext>
            </a:extLst>
          </p:cNvPr>
          <p:cNvSpPr>
            <a:spLocks noGrp="1"/>
          </p:cNvSpPr>
          <p:nvPr>
            <p:ph type="title"/>
          </p:nvPr>
        </p:nvSpPr>
        <p:spPr/>
        <p:txBody>
          <a:bodyPr/>
          <a:lstStyle/>
          <a:p>
            <a:r>
              <a:rPr lang="en-US" dirty="0"/>
              <a:t>Sub-group Members</a:t>
            </a:r>
          </a:p>
        </p:txBody>
      </p:sp>
      <p:sp>
        <p:nvSpPr>
          <p:cNvPr id="3" name="Content Placeholder 2">
            <a:extLst>
              <a:ext uri="{FF2B5EF4-FFF2-40B4-BE49-F238E27FC236}">
                <a16:creationId xmlns:a16="http://schemas.microsoft.com/office/drawing/2014/main" id="{D078E720-4FA3-4888-98EC-6D4661921DED}"/>
              </a:ext>
            </a:extLst>
          </p:cNvPr>
          <p:cNvSpPr>
            <a:spLocks noGrp="1"/>
          </p:cNvSpPr>
          <p:nvPr>
            <p:ph idx="1"/>
          </p:nvPr>
        </p:nvSpPr>
        <p:spPr>
          <a:xfrm>
            <a:off x="1097279" y="2005331"/>
            <a:ext cx="10454255" cy="4258309"/>
          </a:xfrm>
        </p:spPr>
        <p:txBody>
          <a:bodyPr>
            <a:normAutofit/>
          </a:bodyPr>
          <a:lstStyle/>
          <a:p>
            <a:r>
              <a:rPr lang="en-US" sz="2000" dirty="0">
                <a:latin typeface="Times New Roman" panose="02020603050405020304" pitchFamily="18" charset="0"/>
                <a:cs typeface="Times New Roman" panose="02020603050405020304" pitchFamily="18" charset="0"/>
              </a:rPr>
              <a:t>Katharine Hawkes, MPH-Founder &amp; CEO Isabella Health Foundation, Inc.; Founder HEAL (Health Equity and Literacy), The Print Project; Doctoral Candidate Eastern Virginia Medical School, 2021</a:t>
            </a:r>
          </a:p>
          <a:p>
            <a:r>
              <a:rPr lang="en-US" sz="2000" dirty="0">
                <a:latin typeface="Times New Roman" panose="02020603050405020304" pitchFamily="18" charset="0"/>
                <a:cs typeface="Times New Roman" panose="02020603050405020304" pitchFamily="18" charset="0"/>
              </a:rPr>
              <a:t>Daryl Fraser, MSW-Associate Professor Virginia Commonwealth University</a:t>
            </a:r>
          </a:p>
          <a:p>
            <a:r>
              <a:rPr lang="en-US" sz="2000" dirty="0">
                <a:latin typeface="Times New Roman" panose="02020603050405020304" pitchFamily="18" charset="0"/>
                <a:cs typeface="Times New Roman" panose="02020603050405020304" pitchFamily="18" charset="0"/>
              </a:rPr>
              <a:t>Ms. Ryan Banks, LPC- Director, Behavioral Health Division, Rappahannock Rapidan Community Services</a:t>
            </a:r>
          </a:p>
          <a:p>
            <a:r>
              <a:rPr lang="en-US" sz="2000" dirty="0">
                <a:latin typeface="Times New Roman" panose="02020603050405020304" pitchFamily="18" charset="0"/>
                <a:cs typeface="Times New Roman" panose="02020603050405020304" pitchFamily="18" charset="0"/>
              </a:rPr>
              <a:t>Sarah Wilson, MSW CVA –Assistant Director NAMI Virginia (National Alliance on Mental Illness)</a:t>
            </a:r>
          </a:p>
          <a:p>
            <a:r>
              <a:rPr lang="en-US" sz="2000" dirty="0">
                <a:latin typeface="Times New Roman" panose="02020603050405020304" pitchFamily="18" charset="0"/>
                <a:cs typeface="Times New Roman" panose="02020603050405020304" pitchFamily="18" charset="0"/>
              </a:rPr>
              <a:t>Dr. A’Tasha Christian, LMPH- Director of Operations, Guided Paths, Inc.</a:t>
            </a:r>
          </a:p>
          <a:p>
            <a:r>
              <a:rPr lang="en-US" sz="2000" dirty="0">
                <a:latin typeface="Times New Roman" panose="02020603050405020304" pitchFamily="18" charset="0"/>
                <a:cs typeface="Times New Roman" panose="02020603050405020304" pitchFamily="18" charset="0"/>
              </a:rPr>
              <a:t>Sabrina Burress, MA HS, MA CMHC, Resident in Counseling-Executive Director, ARROW Project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89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Visions</a:t>
            </a:r>
            <a:r>
              <a:rPr lang="en-US" sz="2400" dirty="0"/>
              <a:t>	</a:t>
            </a:r>
          </a:p>
          <a:p>
            <a:pPr lvl="1">
              <a:buClr>
                <a:schemeClr val="tx1"/>
              </a:buClr>
              <a:buFont typeface="Arial" panose="020B0604020202020204" pitchFamily="34" charset="0"/>
              <a:buChar char="•"/>
            </a:pPr>
            <a:r>
              <a:rPr lang="en-US" sz="2400" dirty="0"/>
              <a:t>External survey of clients reported 94% of clients agree diversity and inclusion training excluded their initial expectations</a:t>
            </a:r>
          </a:p>
          <a:p>
            <a:pPr lvl="1">
              <a:buClr>
                <a:schemeClr val="tx1"/>
              </a:buClr>
              <a:buFont typeface="Arial" panose="020B0604020202020204" pitchFamily="34" charset="0"/>
              <a:buChar char="•"/>
            </a:pPr>
            <a:r>
              <a:rPr lang="en-US" sz="2400" dirty="0"/>
              <a:t>Based on modern racism &amp; reinforces Transactional Theory </a:t>
            </a:r>
          </a:p>
          <a:p>
            <a:pPr lvl="1">
              <a:buClr>
                <a:schemeClr val="tx1"/>
              </a:buClr>
              <a:buFont typeface="Arial" panose="020B0604020202020204" pitchFamily="34" charset="0"/>
              <a:buChar char="•"/>
            </a:pPr>
            <a:r>
              <a:rPr lang="en-US" sz="2400" dirty="0"/>
              <a:t>Personal Approach to Change and Equity (PACE) Level 1 and 2, youth engagement, internal capacity building, ongoing skill-building, ongoing supervision, &amp; Transactional Analysis (TA)</a:t>
            </a:r>
          </a:p>
          <a:p>
            <a:pPr lvl="1">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364842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Undoing Racism Workshops (URM), the People’s Institute for Survival and Beyond (PISAB)</a:t>
            </a:r>
            <a:r>
              <a:rPr lang="en-US" sz="2400" dirty="0"/>
              <a:t>	</a:t>
            </a:r>
          </a:p>
          <a:p>
            <a:pPr lvl="1">
              <a:buClr>
                <a:schemeClr val="tx1"/>
              </a:buClr>
              <a:buFont typeface="Arial" panose="020B0604020202020204" pitchFamily="34" charset="0"/>
              <a:buChar char="•"/>
            </a:pPr>
            <a:r>
              <a:rPr lang="en-US" sz="2400" dirty="0"/>
              <a:t>Evidence based program with peer-reviewed studies demonstrating improvement in racial attitudes </a:t>
            </a:r>
          </a:p>
          <a:p>
            <a:pPr lvl="1">
              <a:buClr>
                <a:schemeClr val="tx1"/>
              </a:buClr>
              <a:buFont typeface="Arial" panose="020B0604020202020204" pitchFamily="34" charset="0"/>
              <a:buChar char="•"/>
            </a:pPr>
            <a:r>
              <a:rPr lang="en-US" sz="2400" dirty="0"/>
              <a:t>Undoing internalized racial oppression (inferiority &amp; superiority) and increasing knowledge and awareness of the history and impact of racism, power, privilege, and oppression on community systems</a:t>
            </a:r>
          </a:p>
          <a:p>
            <a:pPr lvl="1">
              <a:buClr>
                <a:schemeClr val="tx1"/>
              </a:buClr>
              <a:buFont typeface="Arial" panose="020B0604020202020204" pitchFamily="34" charset="0"/>
              <a:buChar char="•"/>
            </a:pPr>
            <a:r>
              <a:rPr lang="en-US" sz="2400" dirty="0"/>
              <a:t>Lived experience of being Black in America</a:t>
            </a:r>
          </a:p>
          <a:p>
            <a:pPr lvl="1">
              <a:buClr>
                <a:schemeClr val="tx1"/>
              </a:buClr>
              <a:buFont typeface="Arial" panose="020B0604020202020204" pitchFamily="34" charset="0"/>
              <a:buChar char="•"/>
            </a:pPr>
            <a:r>
              <a:rPr lang="en-US" sz="2400" dirty="0"/>
              <a:t>Workshops, consulting, and youth agenda</a:t>
            </a:r>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1747483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Creating Accessible Neighbourhoods</a:t>
            </a:r>
          </a:p>
          <a:p>
            <a:pPr lvl="1">
              <a:buClr>
                <a:schemeClr val="tx1"/>
              </a:buClr>
              <a:buFont typeface="Arial" panose="020B0604020202020204" pitchFamily="34" charset="0"/>
              <a:buChar char="•"/>
            </a:pPr>
            <a:r>
              <a:rPr lang="en-US" sz="2200" dirty="0"/>
              <a:t>Canada based but provides workshops in the US</a:t>
            </a:r>
          </a:p>
          <a:p>
            <a:pPr lvl="1">
              <a:buClr>
                <a:schemeClr val="tx1"/>
              </a:buClr>
              <a:buFont typeface="Arial" panose="020B0604020202020204" pitchFamily="34" charset="0"/>
              <a:buChar char="•"/>
            </a:pPr>
            <a:r>
              <a:rPr lang="en-US" sz="2200" dirty="0"/>
              <a:t>Disability justice, disability awareness, gender &amp; sexuality, and imposter syndrome</a:t>
            </a:r>
          </a:p>
          <a:p>
            <a:pPr lvl="1">
              <a:buClr>
                <a:schemeClr val="tx1"/>
              </a:buClr>
              <a:buFont typeface="Arial" panose="020B0604020202020204" pitchFamily="34" charset="0"/>
              <a:buChar char="•"/>
            </a:pPr>
            <a:r>
              <a:rPr lang="en-US" sz="2200" dirty="0"/>
              <a:t>Lived experience workshops and consulting services</a:t>
            </a:r>
          </a:p>
          <a:p>
            <a:pPr lvl="1">
              <a:buClr>
                <a:schemeClr val="tx1"/>
              </a:buClr>
              <a:buFont typeface="Arial" panose="020B0604020202020204" pitchFamily="34" charset="0"/>
              <a:buChar char="•"/>
            </a:pPr>
            <a:r>
              <a:rPr lang="en-US" sz="2200" dirty="0"/>
              <a:t>Well-known for their work in their local community and beyond</a:t>
            </a:r>
          </a:p>
          <a:p>
            <a:pPr lvl="1">
              <a:buClr>
                <a:schemeClr val="tx1"/>
              </a:buClr>
              <a:buFont typeface="Arial" panose="020B0604020202020204" pitchFamily="34" charset="0"/>
              <a:buChar char="•"/>
            </a:pPr>
            <a:r>
              <a:rPr lang="en-US" sz="2200" dirty="0"/>
              <a:t>Affordable</a:t>
            </a:r>
          </a:p>
          <a:p>
            <a:pPr lvl="1">
              <a:buClr>
                <a:schemeClr val="tx1"/>
              </a:buClr>
              <a:buFont typeface="Arial" panose="020B0604020202020204" pitchFamily="34" charset="0"/>
              <a:buChar char="•"/>
            </a:pPr>
            <a:endParaRPr lang="en-US" sz="2200" b="1" dirty="0"/>
          </a:p>
          <a:p>
            <a:pPr lvl="1">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302733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The ARC of Virginia</a:t>
            </a:r>
          </a:p>
          <a:p>
            <a:pPr lvl="1">
              <a:buClr>
                <a:schemeClr val="tx1"/>
              </a:buClr>
              <a:buFont typeface="Arial" panose="020B0604020202020204" pitchFamily="34" charset="0"/>
              <a:buChar char="•"/>
            </a:pPr>
            <a:r>
              <a:rPr lang="en-US" sz="2400" dirty="0"/>
              <a:t>Grass roots organization with 60 years of experience protecting and promoting the rights of people with developmental disabilities (DD)</a:t>
            </a:r>
          </a:p>
          <a:p>
            <a:pPr lvl="1">
              <a:buClr>
                <a:schemeClr val="tx1"/>
              </a:buClr>
              <a:buFont typeface="Arial" panose="020B0604020202020204" pitchFamily="34" charset="0"/>
              <a:buChar char="•"/>
            </a:pPr>
            <a:r>
              <a:rPr lang="en-US" sz="2400" dirty="0"/>
              <a:t>Advocacy work is informed by those with disabilities, families and caregivers, and self-advocates</a:t>
            </a:r>
          </a:p>
          <a:p>
            <a:pPr lvl="1">
              <a:buClr>
                <a:schemeClr val="tx1"/>
              </a:buClr>
              <a:buFont typeface="Arial" panose="020B0604020202020204" pitchFamily="34" charset="0"/>
              <a:buChar char="•"/>
            </a:pPr>
            <a:r>
              <a:rPr lang="en-US" sz="2400" dirty="0"/>
              <a:t>Peer mentoring, Pathways to Justice Training Workshop</a:t>
            </a:r>
          </a:p>
          <a:p>
            <a:pPr lvl="2">
              <a:buClr>
                <a:schemeClr val="tx1"/>
              </a:buClr>
              <a:buFont typeface="Arial" panose="020B0604020202020204" pitchFamily="34" charset="0"/>
              <a:buChar char="•"/>
            </a:pPr>
            <a:r>
              <a:rPr lang="en-US" sz="2400" dirty="0"/>
              <a:t>Full day</a:t>
            </a:r>
          </a:p>
          <a:p>
            <a:pPr lvl="2">
              <a:buClr>
                <a:schemeClr val="tx1"/>
              </a:buClr>
              <a:buFont typeface="Arial" panose="020B0604020202020204" pitchFamily="34" charset="0"/>
              <a:buChar char="•"/>
            </a:pPr>
            <a:r>
              <a:rPr lang="en-US" sz="2400" dirty="0"/>
              <a:t>In person</a:t>
            </a:r>
          </a:p>
          <a:p>
            <a:pPr lvl="2">
              <a:buClr>
                <a:schemeClr val="tx1"/>
              </a:buClr>
              <a:buFont typeface="Arial" panose="020B0604020202020204" pitchFamily="34" charset="0"/>
              <a:buChar char="•"/>
            </a:pPr>
            <a:r>
              <a:rPr lang="en-US" sz="2400" dirty="0"/>
              <a:t>Focuses on identifying barriers to justice </a:t>
            </a:r>
          </a:p>
          <a:p>
            <a:pPr marL="201168" lvl="1" indent="0">
              <a:buClr>
                <a:schemeClr val="tx1"/>
              </a:buClr>
              <a:buNone/>
            </a:pPr>
            <a:endParaRPr lang="en-US" sz="2400" dirty="0"/>
          </a:p>
          <a:p>
            <a:pPr lvl="1">
              <a:buClr>
                <a:schemeClr val="tx1"/>
              </a:buClr>
              <a:buFont typeface="Arial" panose="020B0604020202020204" pitchFamily="34" charset="0"/>
              <a:buChar char="•"/>
            </a:pPr>
            <a:endParaRPr lang="en-US" sz="2400" b="1" dirty="0"/>
          </a:p>
          <a:p>
            <a:pPr lvl="1">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2103163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Lived experience disability justice advocates that provide consulting and workshop services</a:t>
            </a:r>
          </a:p>
          <a:p>
            <a:pPr marL="0" indent="0">
              <a:buClr>
                <a:schemeClr val="tx1"/>
              </a:buClr>
              <a:buNone/>
            </a:pPr>
            <a:endParaRPr lang="en-US" sz="2400" b="1" dirty="0"/>
          </a:p>
          <a:p>
            <a:pPr lvl="1">
              <a:buClr>
                <a:schemeClr val="tx1"/>
              </a:buClr>
              <a:buFont typeface="Arial" panose="020B0604020202020204" pitchFamily="34" charset="0"/>
              <a:buChar char="•"/>
            </a:pPr>
            <a:endParaRPr lang="en-US" sz="2000" dirty="0"/>
          </a:p>
          <a:p>
            <a:pPr lvl="1">
              <a:buClr>
                <a:schemeClr val="tx1"/>
              </a:buClr>
              <a:buFont typeface="Arial" panose="020B0604020202020204" pitchFamily="34" charset="0"/>
              <a:buChar char="•"/>
            </a:pPr>
            <a:endParaRPr lang="en-US" sz="2200" b="1" dirty="0"/>
          </a:p>
          <a:p>
            <a:pPr lvl="1">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400" dirty="0"/>
          </a:p>
        </p:txBody>
      </p:sp>
      <p:pic>
        <p:nvPicPr>
          <p:cNvPr id="3074" name="Picture 2" descr="Photo of an Asian American woman in a power chair. She is wearing a blue shirt with a geometric pattern with orange, black, white, and yellow lines and cubes. She is wearing a mask over her nose attached to a gray tube and bright red lip color. She is smiling at the camera. Photo credit: Eddie Hernandez Photography">
            <a:extLst>
              <a:ext uri="{FF2B5EF4-FFF2-40B4-BE49-F238E27FC236}">
                <a16:creationId xmlns:a16="http://schemas.microsoft.com/office/drawing/2014/main" id="{263B7891-C002-3840-A467-08E97F730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670" y="2808070"/>
            <a:ext cx="2689225" cy="29743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G_0336">
            <a:extLst>
              <a:ext uri="{FF2B5EF4-FFF2-40B4-BE49-F238E27FC236}">
                <a16:creationId xmlns:a16="http://schemas.microsoft.com/office/drawing/2014/main" id="{96F05E1E-8B1B-D747-A77D-EF46D5371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935" y="2808070"/>
            <a:ext cx="2689225" cy="2974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6A4241-72C8-8D4E-A2A1-CBD9E2267B8E}"/>
              </a:ext>
            </a:extLst>
          </p:cNvPr>
          <p:cNvSpPr txBox="1"/>
          <p:nvPr/>
        </p:nvSpPr>
        <p:spPr>
          <a:xfrm>
            <a:off x="1967230" y="5782410"/>
            <a:ext cx="2974340" cy="646331"/>
          </a:xfrm>
          <a:prstGeom prst="rect">
            <a:avLst/>
          </a:prstGeom>
          <a:noFill/>
        </p:spPr>
        <p:txBody>
          <a:bodyPr wrap="square" rtlCol="0">
            <a:spAutoFit/>
          </a:bodyPr>
          <a:lstStyle/>
          <a:p>
            <a:r>
              <a:rPr lang="en-US" dirty="0"/>
              <a:t>Alice Wong, Founder Disability Visibility Project</a:t>
            </a:r>
          </a:p>
        </p:txBody>
      </p:sp>
      <p:sp>
        <p:nvSpPr>
          <p:cNvPr id="8" name="TextBox 7">
            <a:extLst>
              <a:ext uri="{FF2B5EF4-FFF2-40B4-BE49-F238E27FC236}">
                <a16:creationId xmlns:a16="http://schemas.microsoft.com/office/drawing/2014/main" id="{BD861E33-4ED9-A842-9AF3-D3ADA371903F}"/>
              </a:ext>
            </a:extLst>
          </p:cNvPr>
          <p:cNvSpPr txBox="1"/>
          <p:nvPr/>
        </p:nvSpPr>
        <p:spPr>
          <a:xfrm>
            <a:off x="6546215" y="5755054"/>
            <a:ext cx="2974340" cy="646331"/>
          </a:xfrm>
          <a:prstGeom prst="rect">
            <a:avLst/>
          </a:prstGeom>
          <a:noFill/>
        </p:spPr>
        <p:txBody>
          <a:bodyPr wrap="square" rtlCol="0">
            <a:spAutoFit/>
          </a:bodyPr>
          <a:lstStyle/>
          <a:p>
            <a:r>
              <a:rPr lang="en-US" dirty="0"/>
              <a:t>Imani Barbarin, Founder Crutches and Spice</a:t>
            </a:r>
          </a:p>
        </p:txBody>
      </p:sp>
    </p:spTree>
    <p:extLst>
      <p:ext uri="{BB962C8B-B14F-4D97-AF65-F5344CB8AC3E}">
        <p14:creationId xmlns:p14="http://schemas.microsoft.com/office/powerpoint/2010/main" val="11327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Trauma Resource Institute</a:t>
            </a:r>
          </a:p>
          <a:p>
            <a:pPr lvl="1">
              <a:buClr>
                <a:schemeClr val="tx1"/>
              </a:buClr>
              <a:buFont typeface="Arial" panose="020B0604020202020204" pitchFamily="34" charset="0"/>
              <a:buChar char="•"/>
            </a:pPr>
            <a:r>
              <a:rPr lang="en-US" sz="2400" dirty="0"/>
              <a:t>Evidence based program with peer-reviewed studies demonstrating statistically significant decreases in the average number of depression, hostility, anxiety, and somatic symptoms; 90% of respondents either completely or somewhat agreed that CRM skills were useful; 98% reported being moderately to very satisfied with TRM training</a:t>
            </a:r>
          </a:p>
          <a:p>
            <a:pPr lvl="1">
              <a:buClr>
                <a:schemeClr val="tx1"/>
              </a:buClr>
              <a:buFont typeface="Arial" panose="020B0604020202020204" pitchFamily="34" charset="0"/>
              <a:buChar char="•"/>
            </a:pPr>
            <a:r>
              <a:rPr lang="en-US" sz="2400" dirty="0"/>
              <a:t>Trauma Resiliency Model (Level 1 &amp;2), Community Resiliency Model</a:t>
            </a:r>
          </a:p>
          <a:p>
            <a:pPr lvl="1">
              <a:buClr>
                <a:schemeClr val="tx1"/>
              </a:buClr>
              <a:buFont typeface="Arial" panose="020B0604020202020204" pitchFamily="34" charset="0"/>
              <a:buChar char="•"/>
            </a:pPr>
            <a:r>
              <a:rPr lang="en-US" sz="2400" dirty="0"/>
              <a:t>Affordable</a:t>
            </a:r>
          </a:p>
          <a:p>
            <a:pPr lvl="1">
              <a:buClr>
                <a:schemeClr val="tx1"/>
              </a:buClr>
              <a:buFont typeface="Arial" panose="020B0604020202020204" pitchFamily="34" charset="0"/>
              <a:buChar char="•"/>
            </a:pPr>
            <a:endParaRPr lang="en-US" sz="2400" dirty="0"/>
          </a:p>
          <a:p>
            <a:pPr lvl="1">
              <a:buClr>
                <a:schemeClr val="tx1"/>
              </a:buClr>
              <a:buFont typeface="Arial" panose="020B0604020202020204" pitchFamily="34" charset="0"/>
              <a:buChar char="•"/>
            </a:pPr>
            <a:endParaRPr lang="en-US" sz="2400" b="1" dirty="0"/>
          </a:p>
          <a:p>
            <a:pPr lvl="1">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161424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De-escalation Training</a:t>
            </a:r>
          </a:p>
          <a:p>
            <a:pPr lvl="1">
              <a:buClr>
                <a:schemeClr val="tx1"/>
              </a:buClr>
              <a:buFont typeface="Arial" panose="020B0604020202020204" pitchFamily="34" charset="0"/>
              <a:buChar char="•"/>
            </a:pPr>
            <a:r>
              <a:rPr lang="en-US" sz="2400" dirty="0"/>
              <a:t>Crisis De-escalation Training by The White Bird Clinic, Cahoots</a:t>
            </a:r>
          </a:p>
          <a:p>
            <a:pPr lvl="1">
              <a:buClr>
                <a:schemeClr val="tx1"/>
              </a:buClr>
              <a:buFont typeface="Arial" panose="020B0604020202020204" pitchFamily="34" charset="0"/>
              <a:buChar char="•"/>
            </a:pPr>
            <a:r>
              <a:rPr lang="en-US" sz="2400" dirty="0"/>
              <a:t>Based on a client-centered model upholding personal autonomy</a:t>
            </a:r>
          </a:p>
          <a:p>
            <a:pPr lvl="1">
              <a:buClr>
                <a:schemeClr val="tx1"/>
              </a:buClr>
              <a:buFont typeface="Arial" panose="020B0604020202020204" pitchFamily="34" charset="0"/>
              <a:buChar char="•"/>
            </a:pPr>
            <a:r>
              <a:rPr lang="en-US" sz="2400" dirty="0"/>
              <a:t>Uses approaches so a lay-person can maintain personal safety and recognize when others may need help</a:t>
            </a:r>
          </a:p>
          <a:p>
            <a:pPr lvl="1">
              <a:buClr>
                <a:schemeClr val="tx1"/>
              </a:buClr>
              <a:buFont typeface="Arial" panose="020B0604020202020204" pitchFamily="34" charset="0"/>
              <a:buChar char="•"/>
            </a:pPr>
            <a:r>
              <a:rPr lang="en-US" sz="2400" dirty="0"/>
              <a:t>Has been offered to a range of organizations including governmental, community, and EMS groups</a:t>
            </a:r>
          </a:p>
          <a:p>
            <a:pPr lvl="1">
              <a:buClr>
                <a:schemeClr val="tx1"/>
              </a:buClr>
              <a:buFont typeface="Arial" panose="020B0604020202020204" pitchFamily="34" charset="0"/>
              <a:buChar char="•"/>
            </a:pPr>
            <a:endParaRPr lang="en-US" sz="2400" b="1" dirty="0"/>
          </a:p>
          <a:p>
            <a:pPr lvl="1">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183330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b="1" dirty="0"/>
              <a:t>Continuity of Care</a:t>
            </a:r>
            <a:endParaRPr lang="en-US" sz="2000" dirty="0"/>
          </a:p>
          <a:p>
            <a:pPr lvl="1">
              <a:buClr>
                <a:schemeClr val="tx1"/>
              </a:buClr>
              <a:buFont typeface="Arial" panose="020B0604020202020204" pitchFamily="34" charset="0"/>
              <a:buChar char="•"/>
            </a:pPr>
            <a:endParaRPr lang="en-US" sz="2200" b="1" dirty="0"/>
          </a:p>
          <a:p>
            <a:pPr lvl="1">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400" dirty="0"/>
          </a:p>
        </p:txBody>
      </p:sp>
      <p:pic>
        <p:nvPicPr>
          <p:cNvPr id="5124" name="Picture 4" descr="Home - Unite Virginia">
            <a:extLst>
              <a:ext uri="{FF2B5EF4-FFF2-40B4-BE49-F238E27FC236}">
                <a16:creationId xmlns:a16="http://schemas.microsoft.com/office/drawing/2014/main" id="{4AA3013D-599A-F14E-A3A2-7C5E876A1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845" y="3055583"/>
            <a:ext cx="9399270" cy="168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07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Training and Quality Improvement</a:t>
            </a:r>
          </a:p>
        </p:txBody>
      </p:sp>
      <p:sp>
        <p:nvSpPr>
          <p:cNvPr id="6" name="Content Placeholder 2">
            <a:extLst>
              <a:ext uri="{FF2B5EF4-FFF2-40B4-BE49-F238E27FC236}">
                <a16:creationId xmlns:a16="http://schemas.microsoft.com/office/drawing/2014/main" id="{C360540E-C51B-E74C-A9CF-4DC685168E82}"/>
              </a:ext>
            </a:extLst>
          </p:cNvPr>
          <p:cNvSpPr txBox="1">
            <a:spLocks/>
          </p:cNvSpPr>
          <p:nvPr/>
        </p:nvSpPr>
        <p:spPr>
          <a:xfrm>
            <a:off x="1066800" y="1971041"/>
            <a:ext cx="10058400" cy="4224019"/>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dirty="0"/>
              <a:t>Establish a sense of patient autonomy and dignity at all times</a:t>
            </a:r>
          </a:p>
          <a:p>
            <a:pPr>
              <a:buClr>
                <a:schemeClr val="tx1"/>
              </a:buClr>
              <a:buFont typeface="Arial" panose="020B0604020202020204" pitchFamily="34" charset="0"/>
              <a:buChar char="•"/>
            </a:pPr>
            <a:r>
              <a:rPr lang="en-US" sz="2400" dirty="0"/>
              <a:t>This includes release of body-camera footage, blurring identity of individuals to protect their privacy </a:t>
            </a:r>
          </a:p>
          <a:p>
            <a:pPr>
              <a:buClr>
                <a:schemeClr val="tx1"/>
              </a:buClr>
              <a:buFont typeface="Arial" panose="020B0604020202020204" pitchFamily="34" charset="0"/>
              <a:buChar char="•"/>
            </a:pPr>
            <a:r>
              <a:rPr lang="en-US" sz="2400" dirty="0"/>
              <a:t>Crisis teams must provide language access, adaptive approach but must specify </a:t>
            </a:r>
            <a:endParaRPr lang="en-US" sz="2000" dirty="0"/>
          </a:p>
          <a:p>
            <a:pPr lvl="1">
              <a:buClr>
                <a:schemeClr val="tx1"/>
              </a:buClr>
              <a:buFont typeface="Arial" panose="020B0604020202020204" pitchFamily="34" charset="0"/>
              <a:buChar char="•"/>
            </a:pPr>
            <a:endParaRPr lang="en-US" sz="2200" b="1" dirty="0"/>
          </a:p>
          <a:p>
            <a:pPr lvl="1">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214908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Specific Steps-Project Scope</a:t>
            </a:r>
            <a:br>
              <a:rPr lang="en-US" sz="4000" dirty="0"/>
            </a:br>
            <a:r>
              <a:rPr lang="en-US" sz="4000" dirty="0"/>
              <a:t>Funding</a:t>
            </a:r>
          </a:p>
        </p:txBody>
      </p:sp>
      <p:sp>
        <p:nvSpPr>
          <p:cNvPr id="3" name="Content Placeholder 2">
            <a:extLst>
              <a:ext uri="{FF2B5EF4-FFF2-40B4-BE49-F238E27FC236}">
                <a16:creationId xmlns:a16="http://schemas.microsoft.com/office/drawing/2014/main" id="{3939FEFB-1C24-48F6-AC97-C79033E6294D}"/>
              </a:ext>
            </a:extLst>
          </p:cNvPr>
          <p:cNvSpPr>
            <a:spLocks noGrp="1"/>
          </p:cNvSpPr>
          <p:nvPr>
            <p:ph idx="1"/>
          </p:nvPr>
        </p:nvSpPr>
        <p:spPr/>
        <p:txBody>
          <a:bodyPr>
            <a:normAutofit/>
          </a:bodyPr>
          <a:lstStyle/>
          <a:p>
            <a:pPr>
              <a:buClr>
                <a:schemeClr val="tx1"/>
              </a:buClr>
              <a:buFont typeface="Arial" panose="020B0604020202020204" pitchFamily="34" charset="0"/>
              <a:buChar char="•"/>
            </a:pPr>
            <a:r>
              <a:rPr lang="en-US" dirty="0"/>
              <a:t>Review Medicaid criteria for mobile crisis teams for Dec 1. Identify concerns or issues and ideas for mitigation.</a:t>
            </a:r>
          </a:p>
          <a:p>
            <a:pPr>
              <a:buClr>
                <a:schemeClr val="tx1"/>
              </a:buClr>
              <a:buFont typeface="Arial" panose="020B0604020202020204" pitchFamily="34" charset="0"/>
              <a:buChar char="•"/>
            </a:pPr>
            <a:r>
              <a:rPr lang="en-US" dirty="0"/>
              <a:t>Make recommendations for requests for proposals that would support the network and coalition described in 11, as well as making recommendations for other requests for proposals such as start-up funds for crisis providers.</a:t>
            </a:r>
          </a:p>
          <a:p>
            <a:endParaRPr lang="en-US" dirty="0"/>
          </a:p>
        </p:txBody>
      </p:sp>
    </p:spTree>
    <p:extLst>
      <p:ext uri="{BB962C8B-B14F-4D97-AF65-F5344CB8AC3E}">
        <p14:creationId xmlns:p14="http://schemas.microsoft.com/office/powerpoint/2010/main" val="81536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7658-0943-405F-B109-57E4AA8F879F}"/>
              </a:ext>
            </a:extLst>
          </p:cNvPr>
          <p:cNvSpPr>
            <a:spLocks noGrp="1"/>
          </p:cNvSpPr>
          <p:nvPr>
            <p:ph type="title"/>
          </p:nvPr>
        </p:nvSpPr>
        <p:spPr/>
        <p:txBody>
          <a:bodyPr/>
          <a:lstStyle/>
          <a:p>
            <a:r>
              <a:rPr lang="en-US" dirty="0"/>
              <a:t>Sub-group Members</a:t>
            </a:r>
          </a:p>
        </p:txBody>
      </p:sp>
      <p:sp>
        <p:nvSpPr>
          <p:cNvPr id="3" name="Content Placeholder 2">
            <a:extLst>
              <a:ext uri="{FF2B5EF4-FFF2-40B4-BE49-F238E27FC236}">
                <a16:creationId xmlns:a16="http://schemas.microsoft.com/office/drawing/2014/main" id="{D078E720-4FA3-4888-98EC-6D4661921DED}"/>
              </a:ext>
            </a:extLst>
          </p:cNvPr>
          <p:cNvSpPr>
            <a:spLocks noGrp="1"/>
          </p:cNvSpPr>
          <p:nvPr>
            <p:ph idx="1"/>
          </p:nvPr>
        </p:nvSpPr>
        <p:spPr>
          <a:xfrm>
            <a:off x="1189878" y="1912733"/>
            <a:ext cx="10058400" cy="4258309"/>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Mark Blackwell-Director, Office of Recovery Services Virginia Department of Behavioral Health and Developmental Services (DBHDS)</a:t>
            </a:r>
          </a:p>
          <a:p>
            <a:pPr marL="0" indent="0">
              <a:buNone/>
            </a:pPr>
            <a:r>
              <a:rPr lang="en-US" sz="2000" dirty="0">
                <a:latin typeface="Times New Roman" panose="02020603050405020304" pitchFamily="18" charset="0"/>
                <a:cs typeface="Times New Roman" panose="02020603050405020304" pitchFamily="18" charset="0"/>
              </a:rPr>
              <a:t>Chloe Edwards, MPP-Policy Analyst, Voices for Virginia’s Children; Founder, Racial Truth and Reconciliation Virginia</a:t>
            </a:r>
          </a:p>
          <a:p>
            <a:pPr marL="0" indent="0">
              <a:buNone/>
            </a:pPr>
            <a:r>
              <a:rPr lang="en-US" sz="2000" dirty="0">
                <a:latin typeface="Times New Roman" panose="02020603050405020304" pitchFamily="18" charset="0"/>
                <a:cs typeface="Times New Roman" panose="02020603050405020304" pitchFamily="18" charset="0"/>
              </a:rPr>
              <a:t>Nicky Fadley-Executive Director, Strength in Peers</a:t>
            </a:r>
          </a:p>
          <a:p>
            <a:pPr marL="0" indent="0">
              <a:buNone/>
            </a:pPr>
            <a:r>
              <a:rPr lang="en-US" sz="2000" dirty="0">
                <a:latin typeface="Times New Roman" panose="02020603050405020304" pitchFamily="18" charset="0"/>
                <a:cs typeface="Times New Roman" panose="02020603050405020304" pitchFamily="18" charset="0"/>
              </a:rPr>
              <a:t>Bruce Cruser, MSW-Executive Director, Mental Health America in Virginia</a:t>
            </a:r>
          </a:p>
          <a:p>
            <a:pPr marL="0" indent="0">
              <a:buNone/>
            </a:pPr>
            <a:r>
              <a:rPr lang="en-US" sz="2000" dirty="0">
                <a:latin typeface="Times New Roman" panose="02020603050405020304" pitchFamily="18" charset="0"/>
                <a:cs typeface="Times New Roman" panose="02020603050405020304" pitchFamily="18" charset="0"/>
              </a:rPr>
              <a:t>Eric Blevins, CPRS-Comprehensive Harm Reduction Program, Virginia Department of Health</a:t>
            </a:r>
          </a:p>
          <a:p>
            <a:pPr marL="0" indent="0">
              <a:buNone/>
            </a:pPr>
            <a:r>
              <a:rPr lang="en-US" sz="2000" dirty="0">
                <a:latin typeface="Times New Roman" panose="02020603050405020304" pitchFamily="18" charset="0"/>
                <a:cs typeface="Times New Roman" panose="02020603050405020304" pitchFamily="18" charset="0"/>
              </a:rPr>
              <a:t>Lisa Jobe-Shields, Ph.D., L.C.P.-Deputy Director, Community Services, Division of Community Behavioral Health</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938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16E7-81B3-4A99-B87B-196892373889}"/>
              </a:ext>
            </a:extLst>
          </p:cNvPr>
          <p:cNvSpPr>
            <a:spLocks noGrp="1"/>
          </p:cNvSpPr>
          <p:nvPr>
            <p:ph type="title"/>
          </p:nvPr>
        </p:nvSpPr>
        <p:spPr/>
        <p:txBody>
          <a:bodyPr>
            <a:normAutofit/>
          </a:bodyPr>
          <a:lstStyle/>
          <a:p>
            <a:r>
              <a:rPr lang="en-US" sz="4000" dirty="0"/>
              <a:t>Recommendations-</a:t>
            </a:r>
            <a:br>
              <a:rPr lang="en-US" sz="4000" dirty="0"/>
            </a:br>
            <a:r>
              <a:rPr lang="en-US" sz="4000" dirty="0"/>
              <a:t>Funding</a:t>
            </a:r>
          </a:p>
        </p:txBody>
      </p:sp>
      <p:graphicFrame>
        <p:nvGraphicFramePr>
          <p:cNvPr id="6" name="Diagram 5">
            <a:extLst>
              <a:ext uri="{FF2B5EF4-FFF2-40B4-BE49-F238E27FC236}">
                <a16:creationId xmlns:a16="http://schemas.microsoft.com/office/drawing/2014/main" id="{0CD8A8D4-ACCF-044F-8170-6E436AB7D453}"/>
              </a:ext>
            </a:extLst>
          </p:cNvPr>
          <p:cNvGraphicFramePr/>
          <p:nvPr>
            <p:extLst>
              <p:ext uri="{D42A27DB-BD31-4B8C-83A1-F6EECF244321}">
                <p14:modId xmlns:p14="http://schemas.microsoft.com/office/powerpoint/2010/main" val="3860393361"/>
              </p:ext>
            </p:extLst>
          </p:nvPr>
        </p:nvGraphicFramePr>
        <p:xfrm>
          <a:off x="1998821" y="2235933"/>
          <a:ext cx="8194358" cy="332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12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16E7-81B3-4A99-B87B-196892373889}"/>
              </a:ext>
            </a:extLst>
          </p:cNvPr>
          <p:cNvSpPr>
            <a:spLocks noGrp="1"/>
          </p:cNvSpPr>
          <p:nvPr>
            <p:ph type="title"/>
          </p:nvPr>
        </p:nvSpPr>
        <p:spPr/>
        <p:txBody>
          <a:bodyPr>
            <a:normAutofit/>
          </a:bodyPr>
          <a:lstStyle/>
          <a:p>
            <a:r>
              <a:rPr lang="en-US" sz="4000" dirty="0"/>
              <a:t>Recommendations-</a:t>
            </a:r>
            <a:br>
              <a:rPr lang="en-US" sz="4000" dirty="0"/>
            </a:br>
            <a:r>
              <a:rPr lang="en-US" sz="4000" dirty="0"/>
              <a:t>Funding (Overall Funding)</a:t>
            </a:r>
          </a:p>
        </p:txBody>
      </p:sp>
      <p:sp>
        <p:nvSpPr>
          <p:cNvPr id="3" name="Content Placeholder 2">
            <a:extLst>
              <a:ext uri="{FF2B5EF4-FFF2-40B4-BE49-F238E27FC236}">
                <a16:creationId xmlns:a16="http://schemas.microsoft.com/office/drawing/2014/main" id="{0D2F6C58-4133-4D21-9D26-1A8EFFF8A337}"/>
              </a:ext>
            </a:extLst>
          </p:cNvPr>
          <p:cNvSpPr>
            <a:spLocks noGrp="1"/>
          </p:cNvSpPr>
          <p:nvPr>
            <p:ph idx="1"/>
          </p:nvPr>
        </p:nvSpPr>
        <p:spPr/>
        <p:txBody>
          <a:bodyPr>
            <a:normAutofit/>
          </a:bodyPr>
          <a:lstStyle/>
          <a:p>
            <a:r>
              <a:rPr lang="en-US" sz="2400" dirty="0"/>
              <a:t>The overall Marcus Alert Budget consists of the following: call center staff $4.7 million (STEP VA) (790); adult mobile crisis $6.1 million (STEP VA) (790); $3 million for teams/Marcus Alerts ($600,000 for each region) (790); 1 FTE at Central Office for Marcus Alert implementation (720); and 1 FTE at the Virginia Department of Criminal Justice Services (DCJS) for Marcus Alert implementation</a:t>
            </a:r>
          </a:p>
          <a:p>
            <a:endParaRPr lang="en-US" sz="2400" dirty="0"/>
          </a:p>
        </p:txBody>
      </p:sp>
    </p:spTree>
    <p:extLst>
      <p:ext uri="{BB962C8B-B14F-4D97-AF65-F5344CB8AC3E}">
        <p14:creationId xmlns:p14="http://schemas.microsoft.com/office/powerpoint/2010/main" val="711943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16E7-81B3-4A99-B87B-196892373889}"/>
              </a:ext>
            </a:extLst>
          </p:cNvPr>
          <p:cNvSpPr>
            <a:spLocks noGrp="1"/>
          </p:cNvSpPr>
          <p:nvPr>
            <p:ph type="title"/>
          </p:nvPr>
        </p:nvSpPr>
        <p:spPr/>
        <p:txBody>
          <a:bodyPr>
            <a:normAutofit/>
          </a:bodyPr>
          <a:lstStyle/>
          <a:p>
            <a:r>
              <a:rPr lang="en-US" sz="4000" dirty="0"/>
              <a:t>Recommendations-</a:t>
            </a:r>
            <a:br>
              <a:rPr lang="en-US" sz="4000" dirty="0"/>
            </a:br>
            <a:r>
              <a:rPr lang="en-US" sz="4000" dirty="0"/>
              <a:t>Funding (Equity &amp; Safety @ Intercept 0)</a:t>
            </a:r>
          </a:p>
        </p:txBody>
      </p:sp>
      <p:sp>
        <p:nvSpPr>
          <p:cNvPr id="3" name="Content Placeholder 2">
            <a:extLst>
              <a:ext uri="{FF2B5EF4-FFF2-40B4-BE49-F238E27FC236}">
                <a16:creationId xmlns:a16="http://schemas.microsoft.com/office/drawing/2014/main" id="{0D2F6C58-4133-4D21-9D26-1A8EFFF8A337}"/>
              </a:ext>
            </a:extLst>
          </p:cNvPr>
          <p:cNvSpPr>
            <a:spLocks noGrp="1"/>
          </p:cNvSpPr>
          <p:nvPr>
            <p:ph idx="1"/>
          </p:nvPr>
        </p:nvSpPr>
        <p:spPr/>
        <p:txBody>
          <a:bodyPr>
            <a:normAutofit/>
          </a:bodyPr>
          <a:lstStyle/>
          <a:p>
            <a:pPr>
              <a:buClr>
                <a:schemeClr val="tx1"/>
              </a:buClr>
              <a:buFont typeface="Arial" panose="020B0604020202020204" pitchFamily="34" charset="0"/>
              <a:buChar char="•"/>
            </a:pPr>
            <a:r>
              <a:rPr lang="en-US" sz="2400" dirty="0"/>
              <a:t>Start-up funds budget is $600,000 with eight $75,000 packages.</a:t>
            </a:r>
          </a:p>
          <a:p>
            <a:pPr>
              <a:buClr>
                <a:schemeClr val="tx1"/>
              </a:buClr>
              <a:buFont typeface="Arial" panose="020B0604020202020204" pitchFamily="34" charset="0"/>
              <a:buChar char="•"/>
            </a:pPr>
            <a:r>
              <a:rPr lang="en-US" sz="2400" dirty="0"/>
              <a:t>Specific funding for five organizations/sites totaling $1,050,000 with seven $150,000 packages.</a:t>
            </a:r>
          </a:p>
          <a:p>
            <a:pPr>
              <a:buClr>
                <a:schemeClr val="tx1"/>
              </a:buClr>
              <a:buFont typeface="Arial" panose="020B0604020202020204" pitchFamily="34" charset="0"/>
              <a:buChar char="•"/>
            </a:pPr>
            <a:r>
              <a:rPr lang="en-US" sz="2400" dirty="0"/>
              <a:t>Specified community outreach budget which totals $25,000.</a:t>
            </a:r>
          </a:p>
          <a:p>
            <a:endParaRPr lang="en-US" sz="2400" dirty="0"/>
          </a:p>
        </p:txBody>
      </p:sp>
    </p:spTree>
    <p:extLst>
      <p:ext uri="{BB962C8B-B14F-4D97-AF65-F5344CB8AC3E}">
        <p14:creationId xmlns:p14="http://schemas.microsoft.com/office/powerpoint/2010/main" val="209122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16E7-81B3-4A99-B87B-196892373889}"/>
              </a:ext>
            </a:extLst>
          </p:cNvPr>
          <p:cNvSpPr>
            <a:spLocks noGrp="1"/>
          </p:cNvSpPr>
          <p:nvPr>
            <p:ph type="title"/>
          </p:nvPr>
        </p:nvSpPr>
        <p:spPr/>
        <p:txBody>
          <a:bodyPr>
            <a:normAutofit/>
          </a:bodyPr>
          <a:lstStyle/>
          <a:p>
            <a:r>
              <a:rPr lang="en-US" sz="4000" dirty="0"/>
              <a:t>Recommendations-</a:t>
            </a:r>
            <a:br>
              <a:rPr lang="en-US" sz="4000" dirty="0"/>
            </a:br>
            <a:r>
              <a:rPr lang="en-US" sz="4000" dirty="0"/>
              <a:t>Funding (Staffing Long-term Resource)</a:t>
            </a:r>
          </a:p>
        </p:txBody>
      </p:sp>
      <p:sp>
        <p:nvSpPr>
          <p:cNvPr id="3" name="Content Placeholder 2">
            <a:extLst>
              <a:ext uri="{FF2B5EF4-FFF2-40B4-BE49-F238E27FC236}">
                <a16:creationId xmlns:a16="http://schemas.microsoft.com/office/drawing/2014/main" id="{0D2F6C58-4133-4D21-9D26-1A8EFFF8A337}"/>
              </a:ext>
            </a:extLst>
          </p:cNvPr>
          <p:cNvSpPr>
            <a:spLocks noGrp="1"/>
          </p:cNvSpPr>
          <p:nvPr>
            <p:ph idx="1"/>
          </p:nvPr>
        </p:nvSpPr>
        <p:spPr/>
        <p:txBody>
          <a:bodyPr>
            <a:normAutofit/>
          </a:bodyPr>
          <a:lstStyle/>
          <a:p>
            <a:pPr>
              <a:buClr>
                <a:schemeClr val="tx1"/>
              </a:buClr>
              <a:buFont typeface="Arial" panose="020B0604020202020204" pitchFamily="34" charset="0"/>
              <a:buChar char="•"/>
            </a:pPr>
            <a:r>
              <a:rPr lang="en-US" sz="2400" dirty="0"/>
              <a:t>Two .5 FTE internships, $20,000 each position with possible fringe benefits. The positions will entail one community/network facing position and one research/data facing position.</a:t>
            </a:r>
          </a:p>
          <a:p>
            <a:pPr>
              <a:buClr>
                <a:schemeClr val="tx1"/>
              </a:buClr>
              <a:buFont typeface="Arial" panose="020B0604020202020204" pitchFamily="34" charset="0"/>
              <a:buChar char="•"/>
            </a:pPr>
            <a:r>
              <a:rPr lang="en-US" sz="2400" dirty="0"/>
              <a:t>One FTE peer position or two .5 FTE peer positions totaling $50,000 plus fringe = $65,000</a:t>
            </a:r>
          </a:p>
          <a:p>
            <a:pPr>
              <a:buClr>
                <a:schemeClr val="tx1"/>
              </a:buClr>
              <a:buFont typeface="Arial" panose="020B0604020202020204" pitchFamily="34" charset="0"/>
              <a:buChar char="•"/>
            </a:pPr>
            <a:r>
              <a:rPr lang="en-US" sz="2400" dirty="0"/>
              <a:t>One .5 FTE academic or non-profit staff (can also be donated in-kind) = $30,000</a:t>
            </a:r>
          </a:p>
          <a:p>
            <a:endParaRPr lang="en-US" sz="2400" dirty="0"/>
          </a:p>
        </p:txBody>
      </p:sp>
    </p:spTree>
    <p:extLst>
      <p:ext uri="{BB962C8B-B14F-4D97-AF65-F5344CB8AC3E}">
        <p14:creationId xmlns:p14="http://schemas.microsoft.com/office/powerpoint/2010/main" val="2468214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16E7-81B3-4A99-B87B-196892373889}"/>
              </a:ext>
            </a:extLst>
          </p:cNvPr>
          <p:cNvSpPr>
            <a:spLocks noGrp="1"/>
          </p:cNvSpPr>
          <p:nvPr>
            <p:ph type="title"/>
          </p:nvPr>
        </p:nvSpPr>
        <p:spPr>
          <a:xfrm>
            <a:off x="1097280" y="1"/>
            <a:ext cx="10984230" cy="1737360"/>
          </a:xfrm>
        </p:spPr>
        <p:txBody>
          <a:bodyPr>
            <a:normAutofit/>
          </a:bodyPr>
          <a:lstStyle/>
          <a:p>
            <a:r>
              <a:rPr lang="en-US" sz="4000" dirty="0"/>
              <a:t>Recommendations-</a:t>
            </a:r>
            <a:br>
              <a:rPr lang="en-US" sz="4000" dirty="0"/>
            </a:br>
            <a:r>
              <a:rPr lang="en-US" sz="4000" dirty="0"/>
              <a:t>Funding (Short &amp; Long-term Resources)</a:t>
            </a:r>
          </a:p>
        </p:txBody>
      </p:sp>
      <p:sp>
        <p:nvSpPr>
          <p:cNvPr id="6" name="Content Placeholder 2">
            <a:extLst>
              <a:ext uri="{FF2B5EF4-FFF2-40B4-BE49-F238E27FC236}">
                <a16:creationId xmlns:a16="http://schemas.microsoft.com/office/drawing/2014/main" id="{977E034D-45E7-E443-BE01-199AA6659F5F}"/>
              </a:ext>
            </a:extLst>
          </p:cNvPr>
          <p:cNvSpPr txBox="1">
            <a:spLocks/>
          </p:cNvSpPr>
          <p:nvPr/>
        </p:nvSpPr>
        <p:spPr>
          <a:xfrm>
            <a:off x="1097280" y="211201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Arial" panose="020B0604020202020204" pitchFamily="34" charset="0"/>
              <a:buChar char="•"/>
            </a:pPr>
            <a:r>
              <a:rPr lang="en-US" sz="2400" dirty="0"/>
              <a:t>Training</a:t>
            </a:r>
          </a:p>
          <a:p>
            <a:pPr>
              <a:buClr>
                <a:schemeClr val="tx1"/>
              </a:buClr>
              <a:buFont typeface="Arial" panose="020B0604020202020204" pitchFamily="34" charset="0"/>
              <a:buChar char="•"/>
            </a:pPr>
            <a:r>
              <a:rPr lang="en-US" sz="2400" dirty="0"/>
              <a:t>Laptops</a:t>
            </a:r>
          </a:p>
          <a:p>
            <a:pPr>
              <a:buClr>
                <a:schemeClr val="tx1"/>
              </a:buClr>
              <a:buFont typeface="Arial" panose="020B0604020202020204" pitchFamily="34" charset="0"/>
              <a:buChar char="•"/>
            </a:pPr>
            <a:r>
              <a:rPr lang="en-US" sz="2400" dirty="0"/>
              <a:t>GPS enabled tablets</a:t>
            </a:r>
          </a:p>
          <a:p>
            <a:pPr>
              <a:buClr>
                <a:schemeClr val="tx1"/>
              </a:buClr>
              <a:buFont typeface="Arial" panose="020B0604020202020204" pitchFamily="34" charset="0"/>
              <a:buChar char="•"/>
            </a:pPr>
            <a:r>
              <a:rPr lang="en-US" sz="2400" dirty="0"/>
              <a:t>Smartphones</a:t>
            </a:r>
          </a:p>
          <a:p>
            <a:pPr>
              <a:buClr>
                <a:schemeClr val="tx1"/>
              </a:buClr>
              <a:buFont typeface="Arial" panose="020B0604020202020204" pitchFamily="34" charset="0"/>
              <a:buChar char="•"/>
            </a:pPr>
            <a:r>
              <a:rPr lang="en-US" sz="2400" dirty="0"/>
              <a:t>Vehicles (either re-purposed or new)</a:t>
            </a:r>
          </a:p>
          <a:p>
            <a:pPr>
              <a:buClr>
                <a:schemeClr val="tx1"/>
              </a:buClr>
              <a:buFont typeface="Arial" panose="020B0604020202020204" pitchFamily="34" charset="0"/>
              <a:buChar char="•"/>
            </a:pPr>
            <a:r>
              <a:rPr lang="en-US" sz="2400" dirty="0"/>
              <a:t>Software to track training and other metrics.</a:t>
            </a:r>
          </a:p>
          <a:p>
            <a:endParaRPr lang="en-US" sz="2400" dirty="0"/>
          </a:p>
        </p:txBody>
      </p:sp>
    </p:spTree>
    <p:extLst>
      <p:ext uri="{BB962C8B-B14F-4D97-AF65-F5344CB8AC3E}">
        <p14:creationId xmlns:p14="http://schemas.microsoft.com/office/powerpoint/2010/main" val="748129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Specific Steps-Project Scope</a:t>
            </a:r>
            <a:br>
              <a:rPr lang="en-US" sz="4000" dirty="0"/>
            </a:br>
            <a:r>
              <a:rPr lang="en-US" sz="4000" dirty="0"/>
              <a:t>Safety</a:t>
            </a:r>
          </a:p>
        </p:txBody>
      </p:sp>
      <p:sp>
        <p:nvSpPr>
          <p:cNvPr id="3" name="Content Placeholder 2">
            <a:extLst>
              <a:ext uri="{FF2B5EF4-FFF2-40B4-BE49-F238E27FC236}">
                <a16:creationId xmlns:a16="http://schemas.microsoft.com/office/drawing/2014/main" id="{3939FEFB-1C24-48F6-AC97-C79033E6294D}"/>
              </a:ext>
            </a:extLst>
          </p:cNvPr>
          <p:cNvSpPr>
            <a:spLocks noGrp="1"/>
          </p:cNvSpPr>
          <p:nvPr>
            <p:ph idx="1"/>
          </p:nvPr>
        </p:nvSpPr>
        <p:spPr/>
        <p:txBody>
          <a:bodyPr>
            <a:normAutofit/>
          </a:bodyPr>
          <a:lstStyle/>
          <a:p>
            <a:pPr>
              <a:buClr>
                <a:schemeClr val="tx1"/>
              </a:buClr>
              <a:buFont typeface="Arial" panose="020B0604020202020204" pitchFamily="34" charset="0"/>
              <a:buChar char="•"/>
            </a:pPr>
            <a:r>
              <a:rPr lang="en-US" sz="2400" dirty="0"/>
              <a:t>Make recommendations for Marcus Alert teams that are NOT mobile crisis (community care teams without law enforcement and community care teams with law enforcement).</a:t>
            </a:r>
          </a:p>
          <a:p>
            <a:pPr>
              <a:buClr>
                <a:schemeClr val="tx1"/>
              </a:buClr>
              <a:buFont typeface="Arial" panose="020B0604020202020204" pitchFamily="34" charset="0"/>
              <a:buChar char="•"/>
            </a:pPr>
            <a:r>
              <a:rPr lang="en-US" sz="2400" dirty="0"/>
              <a:t>Examine recommendations from other groups in regard to community care teams involving law enforcement, to identify other options for safety supports.</a:t>
            </a:r>
          </a:p>
          <a:p>
            <a:pPr>
              <a:buClr>
                <a:schemeClr val="tx1"/>
              </a:buClr>
              <a:buFont typeface="Arial" panose="020B0604020202020204" pitchFamily="34" charset="0"/>
              <a:buChar char="•"/>
            </a:pPr>
            <a:r>
              <a:rPr lang="en-US" sz="2400" dirty="0"/>
              <a:t>Assist with defining best safety practices to mitigate risks including, but not limited to, a no-force first approach, both in terms of intercept 0 as well as responding to other group proposals at intercept 0/1 or 1.</a:t>
            </a:r>
          </a:p>
          <a:p>
            <a:endParaRPr lang="en-US" sz="2400" dirty="0"/>
          </a:p>
        </p:txBody>
      </p:sp>
    </p:spTree>
    <p:extLst>
      <p:ext uri="{BB962C8B-B14F-4D97-AF65-F5344CB8AC3E}">
        <p14:creationId xmlns:p14="http://schemas.microsoft.com/office/powerpoint/2010/main" val="577331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Safety</a:t>
            </a:r>
          </a:p>
        </p:txBody>
      </p:sp>
      <p:sp>
        <p:nvSpPr>
          <p:cNvPr id="3" name="Content Placeholder 2">
            <a:extLst>
              <a:ext uri="{FF2B5EF4-FFF2-40B4-BE49-F238E27FC236}">
                <a16:creationId xmlns:a16="http://schemas.microsoft.com/office/drawing/2014/main" id="{3939FEFB-1C24-48F6-AC97-C79033E6294D}"/>
              </a:ext>
            </a:extLst>
          </p:cNvPr>
          <p:cNvSpPr>
            <a:spLocks noGrp="1"/>
          </p:cNvSpPr>
          <p:nvPr>
            <p:ph idx="1"/>
          </p:nvPr>
        </p:nvSpPr>
        <p:spPr>
          <a:xfrm>
            <a:off x="1097280" y="2108201"/>
            <a:ext cx="10058400" cy="4212589"/>
          </a:xfrm>
        </p:spPr>
        <p:txBody>
          <a:bodyPr>
            <a:noAutofit/>
          </a:bodyPr>
          <a:lstStyle/>
          <a:p>
            <a:pPr>
              <a:buClr>
                <a:schemeClr val="tx1"/>
              </a:buClr>
              <a:buFont typeface="Arial" panose="020B0604020202020204" pitchFamily="34" charset="0"/>
              <a:buChar char="•"/>
            </a:pPr>
            <a:r>
              <a:rPr lang="en-US" sz="2400" dirty="0"/>
              <a:t>Co-Response must include no force, non-lethal and unobstructed, body-worn cameras for all LE that must be turned on at arrival </a:t>
            </a:r>
          </a:p>
          <a:p>
            <a:pPr>
              <a:buClr>
                <a:schemeClr val="tx1"/>
              </a:buClr>
              <a:buFont typeface="Arial" panose="020B0604020202020204" pitchFamily="34" charset="0"/>
              <a:buChar char="•"/>
            </a:pPr>
            <a:r>
              <a:rPr lang="en-US" sz="2400" dirty="0"/>
              <a:t>A list of specific strategies to slow down interactions when LE arrives on scene </a:t>
            </a:r>
          </a:p>
          <a:p>
            <a:pPr lvl="1">
              <a:buClr>
                <a:schemeClr val="tx1"/>
              </a:buClr>
              <a:buFont typeface="Arial" panose="020B0604020202020204" pitchFamily="34" charset="0"/>
              <a:buChar char="•"/>
            </a:pPr>
            <a:r>
              <a:rPr lang="en-US" sz="2400" dirty="0"/>
              <a:t>Clinician on phone or via telehealth with LE so LE can approach but is accompanied by the clinician via iPad</a:t>
            </a:r>
          </a:p>
          <a:p>
            <a:pPr lvl="1">
              <a:buClr>
                <a:schemeClr val="tx1"/>
              </a:buClr>
              <a:buFont typeface="Arial" panose="020B0604020202020204" pitchFamily="34" charset="0"/>
              <a:buChar char="•"/>
            </a:pPr>
            <a:r>
              <a:rPr lang="en-US" sz="2400" dirty="0"/>
              <a:t>Mental health support on phone with clinician and clinician can contact LE if approach needed </a:t>
            </a:r>
          </a:p>
          <a:p>
            <a:pPr>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a:p>
            <a:pPr>
              <a:buClr>
                <a:schemeClr val="tx1"/>
              </a:buClr>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413909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Safety</a:t>
            </a:r>
          </a:p>
        </p:txBody>
      </p:sp>
      <p:sp>
        <p:nvSpPr>
          <p:cNvPr id="3" name="Content Placeholder 2">
            <a:extLst>
              <a:ext uri="{FF2B5EF4-FFF2-40B4-BE49-F238E27FC236}">
                <a16:creationId xmlns:a16="http://schemas.microsoft.com/office/drawing/2014/main" id="{3939FEFB-1C24-48F6-AC97-C79033E6294D}"/>
              </a:ext>
            </a:extLst>
          </p:cNvPr>
          <p:cNvSpPr>
            <a:spLocks noGrp="1"/>
          </p:cNvSpPr>
          <p:nvPr>
            <p:ph idx="1"/>
          </p:nvPr>
        </p:nvSpPr>
        <p:spPr>
          <a:xfrm>
            <a:off x="1097280" y="1845311"/>
            <a:ext cx="10058400" cy="4566919"/>
          </a:xfrm>
        </p:spPr>
        <p:txBody>
          <a:bodyPr>
            <a:noAutofit/>
          </a:bodyPr>
          <a:lstStyle/>
          <a:p>
            <a:pPr>
              <a:buClr>
                <a:schemeClr val="tx1"/>
              </a:buClr>
              <a:buFont typeface="Arial" panose="020B0604020202020204" pitchFamily="34" charset="0"/>
              <a:buChar char="•"/>
            </a:pPr>
            <a:r>
              <a:rPr lang="en-US" sz="2200" dirty="0"/>
              <a:t>Crisis responders must involve natural supports to aid in de-escalation</a:t>
            </a:r>
          </a:p>
          <a:p>
            <a:pPr>
              <a:buClr>
                <a:schemeClr val="tx1"/>
              </a:buClr>
              <a:buFont typeface="Arial" panose="020B0604020202020204" pitchFamily="34" charset="0"/>
              <a:buChar char="•"/>
            </a:pPr>
            <a:r>
              <a:rPr lang="en-US" sz="2200" dirty="0"/>
              <a:t>Establish a specific level of care screening for ALL to follow</a:t>
            </a:r>
          </a:p>
          <a:p>
            <a:pPr>
              <a:buClr>
                <a:schemeClr val="tx1"/>
              </a:buClr>
              <a:buFont typeface="Arial" panose="020B0604020202020204" pitchFamily="34" charset="0"/>
              <a:buChar char="•"/>
            </a:pPr>
            <a:r>
              <a:rPr lang="en-US" sz="2200" dirty="0"/>
              <a:t>Even during co-response, LE should have allowances to leave the scene so MH may conclude services and provide resources</a:t>
            </a:r>
          </a:p>
          <a:p>
            <a:pPr>
              <a:buClr>
                <a:schemeClr val="tx1"/>
              </a:buClr>
              <a:buFont typeface="Arial" panose="020B0604020202020204" pitchFamily="34" charset="0"/>
              <a:buChar char="•"/>
            </a:pPr>
            <a:r>
              <a:rPr lang="en-US" sz="2200" dirty="0"/>
              <a:t>Recognize crisis providers must be incentivized to handle their own work-related stress and trauma</a:t>
            </a:r>
          </a:p>
          <a:p>
            <a:pPr>
              <a:buClr>
                <a:schemeClr val="tx1"/>
              </a:buClr>
              <a:buFont typeface="Arial" panose="020B0604020202020204" pitchFamily="34" charset="0"/>
              <a:buChar char="•"/>
            </a:pPr>
            <a:r>
              <a:rPr lang="en-US" sz="2200" dirty="0"/>
              <a:t>Specific protocols for first contact, particularly in rural areas when one provider arrives on scene prior to the other (e.g. LE arrives prior to MH)</a:t>
            </a:r>
          </a:p>
          <a:p>
            <a:pPr lvl="1">
              <a:buClr>
                <a:schemeClr val="tx1"/>
              </a:buClr>
              <a:buFont typeface="Arial" panose="020B0604020202020204" pitchFamily="34" charset="0"/>
              <a:buChar char="•"/>
            </a:pPr>
            <a:r>
              <a:rPr lang="en-US" sz="2200" dirty="0"/>
              <a:t>State should mandate written procedures be created and available to the public</a:t>
            </a:r>
          </a:p>
          <a:p>
            <a:pPr lvl="1">
              <a:buClr>
                <a:schemeClr val="tx1"/>
              </a:buClr>
              <a:buFont typeface="Arial" panose="020B0604020202020204" pitchFamily="34" charset="0"/>
              <a:buChar char="•"/>
            </a:pPr>
            <a:r>
              <a:rPr lang="en-US" sz="2200" dirty="0"/>
              <a:t>Adaptive not prescriptive </a:t>
            </a:r>
          </a:p>
          <a:p>
            <a:pPr>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200" dirty="0"/>
          </a:p>
          <a:p>
            <a:pPr>
              <a:buClr>
                <a:schemeClr val="tx1"/>
              </a:buClr>
              <a:buFont typeface="Arial" panose="020B0604020202020204" pitchFamily="34" charset="0"/>
              <a:buChar char="•"/>
            </a:pPr>
            <a:endParaRPr lang="en-US" sz="2200" dirty="0"/>
          </a:p>
          <a:p>
            <a:endParaRPr lang="en-US" sz="2200" dirty="0"/>
          </a:p>
        </p:txBody>
      </p:sp>
    </p:spTree>
    <p:extLst>
      <p:ext uri="{BB962C8B-B14F-4D97-AF65-F5344CB8AC3E}">
        <p14:creationId xmlns:p14="http://schemas.microsoft.com/office/powerpoint/2010/main" val="1542807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Specific Steps-Project Scope</a:t>
            </a:r>
            <a:br>
              <a:rPr lang="en-US" sz="4000" dirty="0"/>
            </a:br>
            <a:r>
              <a:rPr lang="en-US" sz="4000" dirty="0"/>
              <a:t>Networks</a:t>
            </a:r>
          </a:p>
        </p:txBody>
      </p:sp>
      <p:sp>
        <p:nvSpPr>
          <p:cNvPr id="3" name="Content Placeholder 2">
            <a:extLst>
              <a:ext uri="{FF2B5EF4-FFF2-40B4-BE49-F238E27FC236}">
                <a16:creationId xmlns:a16="http://schemas.microsoft.com/office/drawing/2014/main" id="{3939FEFB-1C24-48F6-AC97-C79033E6294D}"/>
              </a:ext>
            </a:extLst>
          </p:cNvPr>
          <p:cNvSpPr>
            <a:spLocks noGrp="1"/>
          </p:cNvSpPr>
          <p:nvPr>
            <p:ph idx="1"/>
          </p:nvPr>
        </p:nvSpPr>
        <p:spPr>
          <a:xfrm>
            <a:off x="1097280" y="1936751"/>
            <a:ext cx="10058400" cy="4224019"/>
          </a:xfrm>
        </p:spPr>
        <p:txBody>
          <a:bodyPr>
            <a:noAutofit/>
          </a:bodyPr>
          <a:lstStyle/>
          <a:p>
            <a:pPr>
              <a:buClr>
                <a:schemeClr val="tx1"/>
              </a:buClr>
              <a:buFont typeface="Arial" panose="020B0604020202020204" pitchFamily="34" charset="0"/>
              <a:buChar char="•"/>
            </a:pPr>
            <a:r>
              <a:rPr lang="en-US" dirty="0"/>
              <a:t>Describe how to establish a relationship between CSBs and private providers with a particular focus on providers of color to reinforce equitable, patient-centered care, and to ensure that are contracting relationships and community providers who represent the areas they are serving. This may include the development of a sample MOU between a private provider and the regional crisis hub.</a:t>
            </a:r>
          </a:p>
          <a:p>
            <a:pPr>
              <a:buClr>
                <a:schemeClr val="tx1"/>
              </a:buClr>
              <a:buFont typeface="Arial" panose="020B0604020202020204" pitchFamily="34" charset="0"/>
              <a:buChar char="•"/>
            </a:pPr>
            <a:r>
              <a:rPr lang="en-US" dirty="0"/>
              <a:t>Make a recommendation and outline for networks and/or a Coalition with a racial and social justice lens and a strong interest in the success of the Marcus Alert, while working with DBHDS to estimate budgetary needs for such a network and how this network would work with CSBs, private providers, and students/researchers.</a:t>
            </a:r>
          </a:p>
          <a:p>
            <a:pPr>
              <a:buClr>
                <a:schemeClr val="tx1"/>
              </a:buClr>
              <a:buFont typeface="Arial" panose="020B0604020202020204" pitchFamily="34" charset="0"/>
              <a:buChar char="•"/>
            </a:pPr>
            <a:r>
              <a:rPr lang="en-US" dirty="0"/>
              <a:t>Make recommendations for requests for proposals that would support the network and coalition described above, as well as making recommendations for other requests for proposals such as start-up funds for crisis providers.</a:t>
            </a:r>
          </a:p>
          <a:p>
            <a:endParaRPr lang="en-US" dirty="0"/>
          </a:p>
        </p:txBody>
      </p:sp>
    </p:spTree>
    <p:extLst>
      <p:ext uri="{BB962C8B-B14F-4D97-AF65-F5344CB8AC3E}">
        <p14:creationId xmlns:p14="http://schemas.microsoft.com/office/powerpoint/2010/main" val="2546147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6F7A-E9F6-47EB-840A-CF65E9519422}"/>
              </a:ext>
            </a:extLst>
          </p:cNvPr>
          <p:cNvSpPr>
            <a:spLocks noGrp="1"/>
          </p:cNvSpPr>
          <p:nvPr>
            <p:ph type="title"/>
          </p:nvPr>
        </p:nvSpPr>
        <p:spPr/>
        <p:txBody>
          <a:bodyPr>
            <a:normAutofit/>
          </a:bodyPr>
          <a:lstStyle/>
          <a:p>
            <a:r>
              <a:rPr lang="en-US" sz="4000" dirty="0"/>
              <a:t>Recommendations-</a:t>
            </a:r>
            <a:br>
              <a:rPr lang="en-US" sz="4000" dirty="0"/>
            </a:br>
            <a:r>
              <a:rPr lang="en-US" sz="4000" dirty="0"/>
              <a:t>Networks</a:t>
            </a:r>
          </a:p>
        </p:txBody>
      </p:sp>
      <p:graphicFrame>
        <p:nvGraphicFramePr>
          <p:cNvPr id="9" name="Diagram 8">
            <a:extLst>
              <a:ext uri="{FF2B5EF4-FFF2-40B4-BE49-F238E27FC236}">
                <a16:creationId xmlns:a16="http://schemas.microsoft.com/office/drawing/2014/main" id="{CE5574A4-7750-7B46-B034-887EE96E879B}"/>
              </a:ext>
            </a:extLst>
          </p:cNvPr>
          <p:cNvGraphicFramePr/>
          <p:nvPr>
            <p:extLst>
              <p:ext uri="{D42A27DB-BD31-4B8C-83A1-F6EECF244321}">
                <p14:modId xmlns:p14="http://schemas.microsoft.com/office/powerpoint/2010/main" val="4023494771"/>
              </p:ext>
            </p:extLst>
          </p:nvPr>
        </p:nvGraphicFramePr>
        <p:xfrm>
          <a:off x="2032000" y="2068830"/>
          <a:ext cx="8128000" cy="406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71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66783" y="913340"/>
            <a:ext cx="10058400" cy="3892168"/>
          </a:xfrm>
        </p:spPr>
        <p:txBody>
          <a:bodyPr anchor="ctr">
            <a:normAutofit fontScale="90000"/>
          </a:bodyPr>
          <a:lstStyle/>
          <a:p>
            <a:pPr>
              <a:buClr>
                <a:schemeClr val="tx1"/>
              </a:buClr>
            </a:pPr>
            <a:r>
              <a:rPr lang="en-US" sz="4800" i="1" dirty="0">
                <a:solidFill>
                  <a:srgbClr val="FFFFFF"/>
                </a:solidFill>
              </a:rPr>
              <a:t>Introduction</a:t>
            </a:r>
            <a:br>
              <a:rPr lang="en-US" sz="4800" i="1" dirty="0">
                <a:solidFill>
                  <a:srgbClr val="FFFFFF"/>
                </a:solidFill>
              </a:rPr>
            </a:br>
            <a:br>
              <a:rPr lang="en-US" sz="2000" i="1" dirty="0">
                <a:solidFill>
                  <a:srgbClr val="FFFFFF"/>
                </a:solidFill>
              </a:rPr>
            </a:br>
            <a:r>
              <a:rPr lang="en-US" sz="2800" dirty="0">
                <a:latin typeface="Times New Roman" panose="02020603050405020304" pitchFamily="18" charset="0"/>
                <a:cs typeface="Times New Roman" panose="02020603050405020304" pitchFamily="18" charset="0"/>
              </a:rPr>
              <a:t>In the last decade, there have been numerous advances in behavioral health policy; however, problems still plague the behavioral health system as mental illness and substance use persist in the United States.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As the nation experiences a reckoning in systemic racism, the need to address persistent, adverse behavioral health outcomes for minority communities has become even more apparent.  Through implementation of the Marcus Alert, we aim to provide Virginians equitable, safe, behavioral health responses to their behavioral health crises.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i="1" dirty="0">
              <a:solidFill>
                <a:srgbClr val="FFFFFF"/>
              </a:solidFill>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14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Networks</a:t>
            </a:r>
          </a:p>
        </p:txBody>
      </p:sp>
      <p:sp>
        <p:nvSpPr>
          <p:cNvPr id="3" name="Content Placeholder 2">
            <a:extLst>
              <a:ext uri="{FF2B5EF4-FFF2-40B4-BE49-F238E27FC236}">
                <a16:creationId xmlns:a16="http://schemas.microsoft.com/office/drawing/2014/main" id="{3939FEFB-1C24-48F6-AC97-C79033E6294D}"/>
              </a:ext>
            </a:extLst>
          </p:cNvPr>
          <p:cNvSpPr>
            <a:spLocks noGrp="1"/>
          </p:cNvSpPr>
          <p:nvPr>
            <p:ph idx="1"/>
          </p:nvPr>
        </p:nvSpPr>
        <p:spPr>
          <a:xfrm>
            <a:off x="1097280" y="1936751"/>
            <a:ext cx="10058400" cy="4224019"/>
          </a:xfrm>
        </p:spPr>
        <p:txBody>
          <a:bodyPr>
            <a:noAutofit/>
          </a:bodyPr>
          <a:lstStyle/>
          <a:p>
            <a:pPr>
              <a:buClr>
                <a:schemeClr val="tx1"/>
              </a:buClr>
              <a:buFont typeface="Arial" panose="020B0604020202020204" pitchFamily="34" charset="0"/>
              <a:buChar char="•"/>
            </a:pPr>
            <a:r>
              <a:rPr lang="en-US" sz="2400" dirty="0"/>
              <a:t>Partner organizations’ initial application during call for proposals must include their equity lens and anti-racist statement.</a:t>
            </a:r>
          </a:p>
          <a:p>
            <a:pPr>
              <a:buClr>
                <a:schemeClr val="tx1"/>
              </a:buClr>
              <a:buFont typeface="Arial" panose="020B0604020202020204" pitchFamily="34" charset="0"/>
              <a:buChar char="•"/>
            </a:pPr>
            <a:r>
              <a:rPr lang="en-US" sz="2400" dirty="0"/>
              <a:t>Infrastructure will consist of 6-8 sites/groups/network leads and must be specifically defined.  </a:t>
            </a:r>
          </a:p>
          <a:p>
            <a:pPr>
              <a:buClr>
                <a:schemeClr val="tx1"/>
              </a:buClr>
              <a:buFont typeface="Arial" panose="020B0604020202020204" pitchFamily="34" charset="0"/>
              <a:buChar char="•"/>
            </a:pPr>
            <a:r>
              <a:rPr lang="en-US" sz="2400" dirty="0"/>
              <a:t>Must be a combination of disruptive and cooperative with representation in social work, psychology, human services, ethics, and justice orientation</a:t>
            </a:r>
          </a:p>
          <a:p>
            <a:pPr>
              <a:buClr>
                <a:schemeClr val="tx1"/>
              </a:buClr>
              <a:buFont typeface="Arial" panose="020B0604020202020204" pitchFamily="34" charset="0"/>
              <a:buChar char="•"/>
            </a:pPr>
            <a:r>
              <a:rPr lang="en-US" sz="2400" dirty="0"/>
              <a:t>Must have rural coverage as much as possible to eliminate non-equitable coverage favoring urban areas</a:t>
            </a:r>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3601166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Recommendations</a:t>
            </a:r>
            <a:br>
              <a:rPr lang="en-US" sz="4000" dirty="0"/>
            </a:br>
            <a:r>
              <a:rPr lang="en-US" sz="4000" dirty="0"/>
              <a:t>Networks</a:t>
            </a:r>
          </a:p>
        </p:txBody>
      </p:sp>
      <p:sp>
        <p:nvSpPr>
          <p:cNvPr id="3" name="Content Placeholder 2">
            <a:extLst>
              <a:ext uri="{FF2B5EF4-FFF2-40B4-BE49-F238E27FC236}">
                <a16:creationId xmlns:a16="http://schemas.microsoft.com/office/drawing/2014/main" id="{3939FEFB-1C24-48F6-AC97-C79033E6294D}"/>
              </a:ext>
            </a:extLst>
          </p:cNvPr>
          <p:cNvSpPr>
            <a:spLocks noGrp="1"/>
          </p:cNvSpPr>
          <p:nvPr>
            <p:ph idx="1"/>
          </p:nvPr>
        </p:nvSpPr>
        <p:spPr>
          <a:xfrm>
            <a:off x="1097280" y="1936751"/>
            <a:ext cx="10058400" cy="4224019"/>
          </a:xfrm>
        </p:spPr>
        <p:txBody>
          <a:bodyPr>
            <a:noAutofit/>
          </a:bodyPr>
          <a:lstStyle/>
          <a:p>
            <a:pPr>
              <a:buClr>
                <a:schemeClr val="tx1"/>
              </a:buClr>
              <a:buFont typeface="Arial" panose="020B0604020202020204" pitchFamily="34" charset="0"/>
              <a:buChar char="•"/>
            </a:pPr>
            <a:r>
              <a:rPr lang="en-US" sz="2400" dirty="0"/>
              <a:t>One site must have a relationship with each mobile crisis hub</a:t>
            </a:r>
          </a:p>
          <a:p>
            <a:pPr>
              <a:buClr>
                <a:schemeClr val="tx1"/>
              </a:buClr>
              <a:buFont typeface="Arial" panose="020B0604020202020204" pitchFamily="34" charset="0"/>
              <a:buChar char="•"/>
            </a:pPr>
            <a:r>
              <a:rPr lang="en-US" sz="2400" dirty="0"/>
              <a:t>Must be clinical or have a close connection to a clinical agency that bills Medicaid or is a training clinic with licensed supervision</a:t>
            </a:r>
          </a:p>
          <a:p>
            <a:pPr>
              <a:buClr>
                <a:schemeClr val="tx1"/>
              </a:buClr>
              <a:buFont typeface="Arial" panose="020B0604020202020204" pitchFamily="34" charset="0"/>
              <a:buChar char="•"/>
            </a:pPr>
            <a:r>
              <a:rPr lang="en-US" sz="2400" dirty="0"/>
              <a:t>Must have a relationship/participate in dispatch infrastructure with mobile crisis hubs</a:t>
            </a:r>
          </a:p>
          <a:p>
            <a:pPr>
              <a:buClr>
                <a:schemeClr val="tx1"/>
              </a:buClr>
              <a:buFont typeface="Arial" panose="020B0604020202020204" pitchFamily="34" charset="0"/>
              <a:buChar char="•"/>
            </a:pPr>
            <a:r>
              <a:rPr lang="en-US" sz="2400" dirty="0"/>
              <a:t>All sites must be collaborative meeting with regularity (e.g. quarterly meetings and annual conference)</a:t>
            </a:r>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1040756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D94E-41AD-4A3E-9501-6658B9B69579}"/>
              </a:ext>
            </a:extLst>
          </p:cNvPr>
          <p:cNvSpPr>
            <a:spLocks noGrp="1"/>
          </p:cNvSpPr>
          <p:nvPr>
            <p:ph type="title"/>
          </p:nvPr>
        </p:nvSpPr>
        <p:spPr/>
        <p:txBody>
          <a:bodyPr>
            <a:normAutofit/>
          </a:bodyPr>
          <a:lstStyle/>
          <a:p>
            <a:r>
              <a:rPr lang="en-US" sz="4000" dirty="0"/>
              <a:t>Recommendations-</a:t>
            </a:r>
            <a:br>
              <a:rPr lang="en-US" sz="4000" dirty="0"/>
            </a:br>
            <a:r>
              <a:rPr lang="en-US" sz="4000" dirty="0"/>
              <a:t>Coalition</a:t>
            </a:r>
          </a:p>
        </p:txBody>
      </p:sp>
      <p:graphicFrame>
        <p:nvGraphicFramePr>
          <p:cNvPr id="7" name="Diagram 6">
            <a:extLst>
              <a:ext uri="{FF2B5EF4-FFF2-40B4-BE49-F238E27FC236}">
                <a16:creationId xmlns:a16="http://schemas.microsoft.com/office/drawing/2014/main" id="{3723507E-10EB-4845-8BC7-6A523951E446}"/>
              </a:ext>
            </a:extLst>
          </p:cNvPr>
          <p:cNvGraphicFramePr/>
          <p:nvPr>
            <p:extLst>
              <p:ext uri="{D42A27DB-BD31-4B8C-83A1-F6EECF244321}">
                <p14:modId xmlns:p14="http://schemas.microsoft.com/office/powerpoint/2010/main" val="73489865"/>
              </p:ext>
            </p:extLst>
          </p:nvPr>
        </p:nvGraphicFramePr>
        <p:xfrm>
          <a:off x="666750" y="1011981"/>
          <a:ext cx="108585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a:extLst>
              <a:ext uri="{FF2B5EF4-FFF2-40B4-BE49-F238E27FC236}">
                <a16:creationId xmlns:a16="http://schemas.microsoft.com/office/drawing/2014/main" id="{5B6A9051-5C0C-604F-970E-A238074CC916}"/>
              </a:ext>
            </a:extLst>
          </p:cNvPr>
          <p:cNvCxnSpPr>
            <a:cxnSpLocks/>
          </p:cNvCxnSpPr>
          <p:nvPr/>
        </p:nvCxnSpPr>
        <p:spPr>
          <a:xfrm>
            <a:off x="7006590" y="2468880"/>
            <a:ext cx="4343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6288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D94E-41AD-4A3E-9501-6658B9B69579}"/>
              </a:ext>
            </a:extLst>
          </p:cNvPr>
          <p:cNvSpPr>
            <a:spLocks noGrp="1"/>
          </p:cNvSpPr>
          <p:nvPr>
            <p:ph type="title"/>
          </p:nvPr>
        </p:nvSpPr>
        <p:spPr/>
        <p:txBody>
          <a:bodyPr>
            <a:normAutofit/>
          </a:bodyPr>
          <a:lstStyle/>
          <a:p>
            <a:r>
              <a:rPr lang="en-US" sz="4000" dirty="0"/>
              <a:t>Recommendations-</a:t>
            </a:r>
            <a:br>
              <a:rPr lang="en-US" sz="4000" dirty="0"/>
            </a:br>
            <a:r>
              <a:rPr lang="en-US" sz="4000" dirty="0"/>
              <a:t>Coalition</a:t>
            </a:r>
          </a:p>
        </p:txBody>
      </p:sp>
      <p:sp>
        <p:nvSpPr>
          <p:cNvPr id="5" name="Content Placeholder 2">
            <a:extLst>
              <a:ext uri="{FF2B5EF4-FFF2-40B4-BE49-F238E27FC236}">
                <a16:creationId xmlns:a16="http://schemas.microsoft.com/office/drawing/2014/main" id="{1F421A31-910C-954E-8B83-DE99988ADBBA}"/>
              </a:ext>
            </a:extLst>
          </p:cNvPr>
          <p:cNvSpPr>
            <a:spLocks noGrp="1"/>
          </p:cNvSpPr>
          <p:nvPr>
            <p:ph idx="1"/>
          </p:nvPr>
        </p:nvSpPr>
        <p:spPr>
          <a:xfrm>
            <a:off x="1097280" y="1936751"/>
            <a:ext cx="10058400" cy="4224019"/>
          </a:xfrm>
        </p:spPr>
        <p:txBody>
          <a:bodyPr>
            <a:noAutofit/>
          </a:bodyPr>
          <a:lstStyle/>
          <a:p>
            <a:pPr>
              <a:buClr>
                <a:schemeClr val="tx1"/>
              </a:buClr>
              <a:buFont typeface="Arial" panose="020B0604020202020204" pitchFamily="34" charset="0"/>
              <a:buChar char="•"/>
            </a:pPr>
            <a:r>
              <a:rPr lang="en-US" sz="2400" dirty="0"/>
              <a:t>Black-led Coalition</a:t>
            </a:r>
          </a:p>
          <a:p>
            <a:pPr>
              <a:buClr>
                <a:schemeClr val="tx1"/>
              </a:buClr>
              <a:buFont typeface="Arial" panose="020B0604020202020204" pitchFamily="34" charset="0"/>
              <a:buChar char="•"/>
            </a:pPr>
            <a:r>
              <a:rPr lang="en-US" sz="2400" dirty="0"/>
              <a:t>Seat on the Oversight Committee </a:t>
            </a:r>
          </a:p>
          <a:p>
            <a:pPr>
              <a:buClr>
                <a:schemeClr val="tx1"/>
              </a:buClr>
              <a:buFont typeface="Arial" panose="020B0604020202020204" pitchFamily="34" charset="0"/>
              <a:buChar char="•"/>
            </a:pPr>
            <a:r>
              <a:rPr lang="en-US" sz="2400" dirty="0"/>
              <a:t>Will be independent oversight for Intercept 0 ensuring equitable practices</a:t>
            </a:r>
          </a:p>
          <a:p>
            <a:pPr>
              <a:buClr>
                <a:schemeClr val="tx1"/>
              </a:buClr>
              <a:buFont typeface="Arial" panose="020B0604020202020204" pitchFamily="34" charset="0"/>
              <a:buChar char="•"/>
            </a:pPr>
            <a:r>
              <a:rPr lang="en-US" sz="2400" dirty="0"/>
              <a:t>Board-like formation</a:t>
            </a:r>
          </a:p>
          <a:p>
            <a:pPr>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3538794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Specific Steps-Risks</a:t>
            </a:r>
          </a:p>
        </p:txBody>
      </p:sp>
      <p:sp>
        <p:nvSpPr>
          <p:cNvPr id="9" name="Content Placeholder 2">
            <a:extLst>
              <a:ext uri="{FF2B5EF4-FFF2-40B4-BE49-F238E27FC236}">
                <a16:creationId xmlns:a16="http://schemas.microsoft.com/office/drawing/2014/main" id="{301D370C-3FAA-AF4B-9DF4-0BEE560A2B67}"/>
              </a:ext>
            </a:extLst>
          </p:cNvPr>
          <p:cNvSpPr>
            <a:spLocks noGrp="1"/>
          </p:cNvSpPr>
          <p:nvPr>
            <p:ph idx="1"/>
          </p:nvPr>
        </p:nvSpPr>
        <p:spPr>
          <a:xfrm>
            <a:off x="1097280" y="1936751"/>
            <a:ext cx="10058400" cy="4224019"/>
          </a:xfrm>
        </p:spPr>
        <p:txBody>
          <a:bodyPr>
            <a:noAutofit/>
          </a:bodyPr>
          <a:lstStyle/>
          <a:p>
            <a:pPr>
              <a:buClr>
                <a:schemeClr val="tx1"/>
              </a:buClr>
              <a:buFont typeface="Arial" panose="020B0604020202020204" pitchFamily="34" charset="0"/>
              <a:buChar char="•"/>
            </a:pPr>
            <a:r>
              <a:rPr lang="en-US" sz="2400" dirty="0"/>
              <a:t>There is severe risk of harm if equity and safety are not achieved at Intercept 0. </a:t>
            </a:r>
          </a:p>
          <a:p>
            <a:pPr>
              <a:buClr>
                <a:schemeClr val="tx1"/>
              </a:buClr>
              <a:buFont typeface="Arial" panose="020B0604020202020204" pitchFamily="34" charset="0"/>
              <a:buChar char="•"/>
            </a:pPr>
            <a:r>
              <a:rPr lang="en-US" sz="2400" dirty="0"/>
              <a:t>Society has a rampant history of unjust social structures and people with mental illness and/or disability are among the most marginalized, stigmatized populations. </a:t>
            </a:r>
          </a:p>
          <a:p>
            <a:pPr>
              <a:buClr>
                <a:schemeClr val="tx1"/>
              </a:buClr>
              <a:buFont typeface="Arial" panose="020B0604020202020204" pitchFamily="34" charset="0"/>
              <a:buChar char="•"/>
            </a:pPr>
            <a:r>
              <a:rPr lang="en-US" sz="2400" dirty="0"/>
              <a:t>When factoring in race, risks are exponentially increased with Black and minority populations experiencing significantly increased adverse outcomes as a result of crisis intervention. </a:t>
            </a:r>
          </a:p>
        </p:txBody>
      </p:sp>
    </p:spTree>
    <p:extLst>
      <p:ext uri="{BB962C8B-B14F-4D97-AF65-F5344CB8AC3E}">
        <p14:creationId xmlns:p14="http://schemas.microsoft.com/office/powerpoint/2010/main" val="2466288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Specific Steps-Risks</a:t>
            </a:r>
          </a:p>
        </p:txBody>
      </p:sp>
      <p:pic>
        <p:nvPicPr>
          <p:cNvPr id="4" name="Picture 3" descr="A screenshot of a computer screen&#10;&#10;Description automatically generated with medium confidence">
            <a:extLst>
              <a:ext uri="{FF2B5EF4-FFF2-40B4-BE49-F238E27FC236}">
                <a16:creationId xmlns:a16="http://schemas.microsoft.com/office/drawing/2014/main" id="{5B133912-9F85-E34C-9347-D8ACAC13B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840229"/>
            <a:ext cx="10252709" cy="4526281"/>
          </a:xfrm>
          <a:prstGeom prst="rect">
            <a:avLst/>
          </a:prstGeom>
        </p:spPr>
      </p:pic>
    </p:spTree>
    <p:extLst>
      <p:ext uri="{BB962C8B-B14F-4D97-AF65-F5344CB8AC3E}">
        <p14:creationId xmlns:p14="http://schemas.microsoft.com/office/powerpoint/2010/main" val="4099975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9EB3-FF7A-4CDF-BCF3-C30A3852F426}"/>
              </a:ext>
            </a:extLst>
          </p:cNvPr>
          <p:cNvSpPr>
            <a:spLocks noGrp="1"/>
          </p:cNvSpPr>
          <p:nvPr>
            <p:ph type="title"/>
          </p:nvPr>
        </p:nvSpPr>
        <p:spPr/>
        <p:txBody>
          <a:bodyPr>
            <a:normAutofit/>
          </a:bodyPr>
          <a:lstStyle/>
          <a:p>
            <a:r>
              <a:rPr lang="en-US" sz="4000" dirty="0"/>
              <a:t>Specific Steps-Considerations for Multiple Site Implementation</a:t>
            </a:r>
          </a:p>
        </p:txBody>
      </p:sp>
      <p:graphicFrame>
        <p:nvGraphicFramePr>
          <p:cNvPr id="3" name="Diagram 2">
            <a:extLst>
              <a:ext uri="{FF2B5EF4-FFF2-40B4-BE49-F238E27FC236}">
                <a16:creationId xmlns:a16="http://schemas.microsoft.com/office/drawing/2014/main" id="{E07EC646-EA07-5A4D-857C-6F59063D60BC}"/>
              </a:ext>
            </a:extLst>
          </p:cNvPr>
          <p:cNvGraphicFramePr/>
          <p:nvPr>
            <p:extLst>
              <p:ext uri="{D42A27DB-BD31-4B8C-83A1-F6EECF244321}">
                <p14:modId xmlns:p14="http://schemas.microsoft.com/office/powerpoint/2010/main" val="1059918970"/>
              </p:ext>
            </p:extLst>
          </p:nvPr>
        </p:nvGraphicFramePr>
        <p:xfrm>
          <a:off x="417195" y="1152730"/>
          <a:ext cx="114185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357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D94E-41AD-4A3E-9501-6658B9B69579}"/>
              </a:ext>
            </a:extLst>
          </p:cNvPr>
          <p:cNvSpPr>
            <a:spLocks noGrp="1"/>
          </p:cNvSpPr>
          <p:nvPr>
            <p:ph type="title"/>
          </p:nvPr>
        </p:nvSpPr>
        <p:spPr/>
        <p:txBody>
          <a:bodyPr/>
          <a:lstStyle/>
          <a:p>
            <a:r>
              <a:rPr lang="en-US" dirty="0"/>
              <a:t>Assessment Plan</a:t>
            </a:r>
          </a:p>
        </p:txBody>
      </p:sp>
      <p:graphicFrame>
        <p:nvGraphicFramePr>
          <p:cNvPr id="9" name="Diagram 8">
            <a:extLst>
              <a:ext uri="{FF2B5EF4-FFF2-40B4-BE49-F238E27FC236}">
                <a16:creationId xmlns:a16="http://schemas.microsoft.com/office/drawing/2014/main" id="{47A30D70-63AC-2C4B-ABB2-71FE1FFC1A6D}"/>
              </a:ext>
            </a:extLst>
          </p:cNvPr>
          <p:cNvGraphicFramePr/>
          <p:nvPr>
            <p:extLst>
              <p:ext uri="{D42A27DB-BD31-4B8C-83A1-F6EECF244321}">
                <p14:modId xmlns:p14="http://schemas.microsoft.com/office/powerpoint/2010/main" val="1406978500"/>
              </p:ext>
            </p:extLst>
          </p:nvPr>
        </p:nvGraphicFramePr>
        <p:xfrm>
          <a:off x="2032000" y="2068830"/>
          <a:ext cx="8128000" cy="406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4276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D94E-41AD-4A3E-9501-6658B9B69579}"/>
              </a:ext>
            </a:extLst>
          </p:cNvPr>
          <p:cNvSpPr>
            <a:spLocks noGrp="1"/>
          </p:cNvSpPr>
          <p:nvPr>
            <p:ph type="title"/>
          </p:nvPr>
        </p:nvSpPr>
        <p:spPr/>
        <p:txBody>
          <a:bodyPr/>
          <a:lstStyle/>
          <a:p>
            <a:r>
              <a:rPr lang="en-US" dirty="0"/>
              <a:t>Assessment Plan</a:t>
            </a:r>
          </a:p>
        </p:txBody>
      </p:sp>
      <p:sp>
        <p:nvSpPr>
          <p:cNvPr id="3" name="Content Placeholder 2">
            <a:extLst>
              <a:ext uri="{FF2B5EF4-FFF2-40B4-BE49-F238E27FC236}">
                <a16:creationId xmlns:a16="http://schemas.microsoft.com/office/drawing/2014/main" id="{489198B0-03BB-4295-BB3C-459700AD3A03}"/>
              </a:ext>
            </a:extLst>
          </p:cNvPr>
          <p:cNvSpPr>
            <a:spLocks noGrp="1"/>
          </p:cNvSpPr>
          <p:nvPr>
            <p:ph idx="1"/>
          </p:nvPr>
        </p:nvSpPr>
        <p:spPr/>
        <p:txBody>
          <a:bodyPr/>
          <a:lstStyle/>
          <a:p>
            <a:pPr>
              <a:buClr>
                <a:schemeClr val="tx1"/>
              </a:buClr>
              <a:buFont typeface="Arial" panose="020B0604020202020204" pitchFamily="34" charset="0"/>
              <a:buChar char="•"/>
            </a:pPr>
            <a:r>
              <a:rPr lang="en-US" dirty="0"/>
              <a:t>Number and description of approved local programs and how the programs interface comprehensive crisis system and mobile crisis response</a:t>
            </a:r>
          </a:p>
          <a:p>
            <a:pPr>
              <a:buClr>
                <a:schemeClr val="tx1"/>
              </a:buClr>
              <a:buFont typeface="Arial" panose="020B0604020202020204" pitchFamily="34" charset="0"/>
              <a:buChar char="•"/>
            </a:pPr>
            <a:r>
              <a:rPr lang="en-US" dirty="0"/>
              <a:t>Number of crisis incidents and injuries to any parties involved; a description of successes and problems encountered </a:t>
            </a:r>
          </a:p>
          <a:p>
            <a:pPr>
              <a:buClr>
                <a:schemeClr val="tx1"/>
              </a:buClr>
              <a:buFont typeface="Arial" panose="020B0604020202020204" pitchFamily="34" charset="0"/>
              <a:buChar char="•"/>
            </a:pPr>
            <a:r>
              <a:rPr lang="en-US" dirty="0"/>
              <a:t>Analysis of the overall operation of any local protocols or programs, including any disparities in response and outcomes by race and ethnicity of individuals experiencing a behavioral health crisis, and recommendations for improvement of the programs</a:t>
            </a:r>
          </a:p>
          <a:p>
            <a:pPr>
              <a:buClr>
                <a:schemeClr val="tx1"/>
              </a:buClr>
              <a:buFont typeface="Arial" panose="020B0604020202020204" pitchFamily="34" charset="0"/>
              <a:buChar char="•"/>
            </a:pPr>
            <a:r>
              <a:rPr lang="en-US" dirty="0"/>
              <a:t>Results from the assessment and written report will aid in development of additional sites</a:t>
            </a:r>
          </a:p>
        </p:txBody>
      </p:sp>
    </p:spTree>
    <p:extLst>
      <p:ext uri="{BB962C8B-B14F-4D97-AF65-F5344CB8AC3E}">
        <p14:creationId xmlns:p14="http://schemas.microsoft.com/office/powerpoint/2010/main" val="3197011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D94E-41AD-4A3E-9501-6658B9B69579}"/>
              </a:ext>
            </a:extLst>
          </p:cNvPr>
          <p:cNvSpPr>
            <a:spLocks noGrp="1"/>
          </p:cNvSpPr>
          <p:nvPr>
            <p:ph type="title"/>
          </p:nvPr>
        </p:nvSpPr>
        <p:spPr/>
        <p:txBody>
          <a:bodyPr/>
          <a:lstStyle/>
          <a:p>
            <a:r>
              <a:rPr lang="en-US" dirty="0"/>
              <a:t>Assessment Plan</a:t>
            </a:r>
          </a:p>
        </p:txBody>
      </p:sp>
      <p:pic>
        <p:nvPicPr>
          <p:cNvPr id="4" name="Content Placeholder 3" descr="A screenshot of a computer screen&#10;&#10;Description automatically generated with medium confidence">
            <a:extLst>
              <a:ext uri="{FF2B5EF4-FFF2-40B4-BE49-F238E27FC236}">
                <a16:creationId xmlns:a16="http://schemas.microsoft.com/office/drawing/2014/main" id="{D8FAB843-56EE-DD40-87F1-D9E44B142F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181" y="2108200"/>
            <a:ext cx="7607964" cy="3760788"/>
          </a:xfrm>
        </p:spPr>
      </p:pic>
      <p:pic>
        <p:nvPicPr>
          <p:cNvPr id="8" name="Picture 7" descr="A screenshot of a computer screen&#10;&#10;Description automatically generated with medium confidence">
            <a:extLst>
              <a:ext uri="{FF2B5EF4-FFF2-40B4-BE49-F238E27FC236}">
                <a16:creationId xmlns:a16="http://schemas.microsoft.com/office/drawing/2014/main" id="{C7675655-40EC-F446-9FDB-70D8F58EC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840229"/>
            <a:ext cx="10252709" cy="4526281"/>
          </a:xfrm>
          <a:prstGeom prst="rect">
            <a:avLst/>
          </a:prstGeom>
        </p:spPr>
      </p:pic>
    </p:spTree>
    <p:extLst>
      <p:ext uri="{BB962C8B-B14F-4D97-AF65-F5344CB8AC3E}">
        <p14:creationId xmlns:p14="http://schemas.microsoft.com/office/powerpoint/2010/main" val="344993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7658-0943-405F-B109-57E4AA8F879F}"/>
              </a:ext>
            </a:extLst>
          </p:cNvPr>
          <p:cNvSpPr>
            <a:spLocks noGrp="1"/>
          </p:cNvSpPr>
          <p:nvPr>
            <p:ph type="title"/>
          </p:nvPr>
        </p:nvSpPr>
        <p:spPr/>
        <p:txBody>
          <a:bodyPr/>
          <a:lstStyle/>
          <a:p>
            <a:r>
              <a:rPr lang="en-US" dirty="0"/>
              <a:t>Problem Definition</a:t>
            </a:r>
          </a:p>
        </p:txBody>
      </p:sp>
      <p:sp>
        <p:nvSpPr>
          <p:cNvPr id="3" name="Content Placeholder 2">
            <a:extLst>
              <a:ext uri="{FF2B5EF4-FFF2-40B4-BE49-F238E27FC236}">
                <a16:creationId xmlns:a16="http://schemas.microsoft.com/office/drawing/2014/main" id="{D078E720-4FA3-4888-98EC-6D4661921DED}"/>
              </a:ext>
            </a:extLst>
          </p:cNvPr>
          <p:cNvSpPr>
            <a:spLocks noGrp="1"/>
          </p:cNvSpPr>
          <p:nvPr>
            <p:ph idx="1"/>
          </p:nvPr>
        </p:nvSpPr>
        <p:spPr>
          <a:xfrm>
            <a:off x="1097280" y="2005331"/>
            <a:ext cx="10058400" cy="4258309"/>
          </a:xfrm>
        </p:spPr>
        <p:txBody>
          <a:bodyPr>
            <a:normAutofit/>
          </a:bodyPr>
          <a:lstStyle/>
          <a:p>
            <a:r>
              <a:rPr lang="en-US" sz="2800" dirty="0">
                <a:latin typeface="Times New Roman" panose="02020603050405020304" pitchFamily="18" charset="0"/>
                <a:cs typeface="Times New Roman" panose="02020603050405020304" pitchFamily="18" charset="0"/>
              </a:rPr>
              <a:t>Behavioral health improvement requires an emphasis on equity and prevention with high focus on a community-based model that initiates care being brought to individuals in need to focus on improved outcomes.</a:t>
            </a:r>
          </a:p>
          <a:p>
            <a:r>
              <a:rPr lang="en-US" sz="2800" dirty="0">
                <a:latin typeface="Times New Roman" panose="02020603050405020304" pitchFamily="18" charset="0"/>
                <a:cs typeface="Times New Roman" panose="02020603050405020304" pitchFamily="18" charset="0"/>
              </a:rPr>
              <a:t>There must be particular focus on equity and safety to ensure the most optimal outcomes, particularly among Black and minority populations which consistently experience adverse outcomes during behavioral health crisis responses.</a:t>
            </a:r>
          </a:p>
        </p:txBody>
      </p:sp>
    </p:spTree>
    <p:extLst>
      <p:ext uri="{BB962C8B-B14F-4D97-AF65-F5344CB8AC3E}">
        <p14:creationId xmlns:p14="http://schemas.microsoft.com/office/powerpoint/2010/main" val="1643983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A2D6-0716-4822-95E0-B8DDE5A0B73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F009563-AAA2-4E35-95CB-C5C1A0AFBCA0}"/>
              </a:ext>
            </a:extLst>
          </p:cNvPr>
          <p:cNvSpPr>
            <a:spLocks noGrp="1"/>
          </p:cNvSpPr>
          <p:nvPr>
            <p:ph idx="1"/>
          </p:nvPr>
        </p:nvSpPr>
        <p:spPr>
          <a:xfrm>
            <a:off x="1097280" y="2171279"/>
            <a:ext cx="10058400" cy="3760891"/>
          </a:xfrm>
        </p:spPr>
        <p:txBody>
          <a:bodyPr>
            <a:normAutofit/>
          </a:bodyPr>
          <a:lstStyle/>
          <a:p>
            <a:pPr>
              <a:buClr>
                <a:schemeClr val="tx1"/>
              </a:buClr>
              <a:buFont typeface="Arial" panose="020B0604020202020204" pitchFamily="34" charset="0"/>
              <a:buChar char="•"/>
            </a:pPr>
            <a:r>
              <a:rPr lang="en-US" sz="2400" dirty="0"/>
              <a:t>Eliminate the de facto law enforcement response to a behavioral health response for behavioral health crises. </a:t>
            </a:r>
          </a:p>
          <a:p>
            <a:pPr>
              <a:buClr>
                <a:schemeClr val="tx1"/>
              </a:buClr>
              <a:buFont typeface="Arial" panose="020B0604020202020204" pitchFamily="34" charset="0"/>
              <a:buChar char="•"/>
            </a:pPr>
            <a:r>
              <a:rPr lang="en-US" sz="2400" dirty="0"/>
              <a:t>Data should confirm there are decreased adverse outcomes in racial/ethnic communities and less barriers to accessing care. </a:t>
            </a:r>
          </a:p>
          <a:p>
            <a:endParaRPr lang="en-US" sz="2400" dirty="0"/>
          </a:p>
        </p:txBody>
      </p:sp>
    </p:spTree>
    <p:extLst>
      <p:ext uri="{BB962C8B-B14F-4D97-AF65-F5344CB8AC3E}">
        <p14:creationId xmlns:p14="http://schemas.microsoft.com/office/powerpoint/2010/main" val="99149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1EFA-1E41-4FE1-8833-4AA4E12F81B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139B5E0-D747-4593-AA3A-86C44780D938}"/>
              </a:ext>
            </a:extLst>
          </p:cNvPr>
          <p:cNvSpPr>
            <a:spLocks noGrp="1"/>
          </p:cNvSpPr>
          <p:nvPr>
            <p:ph idx="1"/>
          </p:nvPr>
        </p:nvSpPr>
        <p:spPr>
          <a:xfrm>
            <a:off x="1097280" y="1901592"/>
            <a:ext cx="10561513" cy="4463196"/>
          </a:xfrm>
        </p:spPr>
        <p:txBody>
          <a:bodyPr>
            <a:noAutofit/>
          </a:bodyPr>
          <a:lstStyle/>
          <a:p>
            <a:pPr marL="457200" indent="-457200">
              <a:buClr>
                <a:schemeClr val="tx1"/>
              </a:buClr>
              <a:buFont typeface="+mj-lt"/>
              <a:buAutoNum type="arabicPeriod"/>
            </a:pPr>
            <a:r>
              <a:rPr lang="en-US" sz="2000" dirty="0"/>
              <a:t>Abramovitz, M., &amp; Blitz, L. V. (2015). Moving toward racial equity: The undoing racism workshop and organizational change. </a:t>
            </a:r>
            <a:r>
              <a:rPr lang="en-US" sz="2000" i="1" dirty="0"/>
              <a:t>Race and Social Problems</a:t>
            </a:r>
            <a:r>
              <a:rPr lang="en-US" sz="2000" dirty="0"/>
              <a:t>, </a:t>
            </a:r>
            <a:r>
              <a:rPr lang="en-US" sz="2000" i="1" dirty="0"/>
              <a:t>7</a:t>
            </a:r>
            <a:r>
              <a:rPr lang="en-US" sz="2000" dirty="0"/>
              <a:t>(2), 97-110.</a:t>
            </a:r>
          </a:p>
          <a:p>
            <a:pPr marL="457200" indent="-457200">
              <a:buClr>
                <a:schemeClr val="tx1"/>
              </a:buClr>
              <a:buFont typeface="+mj-lt"/>
              <a:buAutoNum type="arabicPeriod"/>
            </a:pPr>
            <a:r>
              <a:rPr lang="en-US" sz="2000" dirty="0"/>
              <a:t>Algeria, M., Frank, R., Hansen, H., Sharfstein, J., Shim, R., &amp; Tierney, M., 2021.  Transforming mental health and addiction services.  </a:t>
            </a:r>
            <a:r>
              <a:rPr lang="en-US" sz="2000" dirty="0">
                <a:solidFill>
                  <a:schemeClr val="tx1"/>
                </a:solidFill>
              </a:rPr>
              <a:t>Health Affairs, 40(2).</a:t>
            </a:r>
          </a:p>
          <a:p>
            <a:pPr marL="457200" indent="-457200">
              <a:buClr>
                <a:schemeClr val="tx1"/>
              </a:buClr>
              <a:buFont typeface="+mj-lt"/>
              <a:buAutoNum type="arabicPeriod"/>
            </a:pPr>
            <a:r>
              <a:rPr lang="en-US" sz="2000" dirty="0">
                <a:solidFill>
                  <a:schemeClr val="tx1"/>
                </a:solidFill>
              </a:rPr>
              <a:t>Arc Virginia, 2021.  What we do.  Retrieved from </a:t>
            </a:r>
            <a:r>
              <a:rPr lang="en-US" sz="2000" dirty="0">
                <a:solidFill>
                  <a:schemeClr val="tx1"/>
                </a:solidFill>
                <a:hlinkClick r:id="rId2">
                  <a:extLst>
                    <a:ext uri="{A12FA001-AC4F-418D-AE19-62706E023703}">
                      <ahyp:hlinkClr xmlns:ahyp="http://schemas.microsoft.com/office/drawing/2018/hyperlinkcolor" val="tx"/>
                    </a:ext>
                  </a:extLst>
                </a:hlinkClick>
              </a:rPr>
              <a:t>https://www.thearcofva.org/home</a:t>
            </a:r>
            <a:r>
              <a:rPr lang="en-US" sz="2000" dirty="0">
                <a:solidFill>
                  <a:schemeClr val="tx1"/>
                </a:solidFill>
              </a:rPr>
              <a:t>.</a:t>
            </a:r>
          </a:p>
          <a:p>
            <a:pPr marL="457200" indent="-457200">
              <a:buClr>
                <a:schemeClr val="tx1"/>
              </a:buClr>
              <a:buFont typeface="+mj-lt"/>
              <a:buAutoNum type="arabicPeriod"/>
            </a:pPr>
            <a:r>
              <a:rPr lang="en-US" sz="2000" dirty="0"/>
              <a:t>Dixon &amp; Patel, 2020.  The application of implementation science to community mental health.  Journal of World Psychiatry, 19(2):173-174.</a:t>
            </a:r>
          </a:p>
          <a:p>
            <a:pPr marL="457200" indent="-457200">
              <a:buClr>
                <a:schemeClr val="tx1"/>
              </a:buClr>
              <a:buFont typeface="+mj-lt"/>
              <a:buAutoNum type="arabicPeriod"/>
            </a:pPr>
            <a:r>
              <a:rPr lang="en-US" sz="2000" dirty="0"/>
              <a:t>Community Healthcare Coalition of Greater Prince William County, 2019.  Greater Prince William community health assessment.  Retrieved from http://www.behealthybehappyprincewilliam.com/content/sites/princewilliam/Greater_Prince_William_Community_Health_Assessment_2019_Report_6.pdf</a:t>
            </a:r>
          </a:p>
          <a:p>
            <a:pPr marL="0" indent="0">
              <a:buClr>
                <a:schemeClr val="tx1"/>
              </a:buClr>
              <a:buNone/>
            </a:pPr>
            <a:endParaRPr lang="en-US" sz="2000" dirty="0"/>
          </a:p>
        </p:txBody>
      </p:sp>
    </p:spTree>
    <p:extLst>
      <p:ext uri="{BB962C8B-B14F-4D97-AF65-F5344CB8AC3E}">
        <p14:creationId xmlns:p14="http://schemas.microsoft.com/office/powerpoint/2010/main" val="2933933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1EFA-1E41-4FE1-8833-4AA4E12F81B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139B5E0-D747-4593-AA3A-86C44780D938}"/>
              </a:ext>
            </a:extLst>
          </p:cNvPr>
          <p:cNvSpPr>
            <a:spLocks noGrp="1"/>
          </p:cNvSpPr>
          <p:nvPr>
            <p:ph idx="1"/>
          </p:nvPr>
        </p:nvSpPr>
        <p:spPr>
          <a:xfrm>
            <a:off x="1066800" y="1982615"/>
            <a:ext cx="10058400" cy="4463196"/>
          </a:xfrm>
        </p:spPr>
        <p:txBody>
          <a:bodyPr>
            <a:normAutofit lnSpcReduction="10000"/>
          </a:bodyPr>
          <a:lstStyle/>
          <a:p>
            <a:pPr marL="457200" indent="-457200">
              <a:buClr>
                <a:schemeClr val="tx1"/>
              </a:buClr>
              <a:buFont typeface="+mj-lt"/>
              <a:buAutoNum type="arabicPeriod" startAt="6"/>
            </a:pPr>
            <a:r>
              <a:rPr lang="en-US" sz="2000" dirty="0"/>
              <a:t>Community Health Solutions, 2020.  A community health needs assessment prepared for health </a:t>
            </a:r>
            <a:r>
              <a:rPr lang="en-US" sz="2000" dirty="0">
                <a:solidFill>
                  <a:schemeClr val="tx1"/>
                </a:solidFill>
              </a:rPr>
              <a:t>planning district 9.  Retrieved from </a:t>
            </a:r>
            <a:r>
              <a:rPr lang="en-US" sz="2000" dirty="0">
                <a:solidFill>
                  <a:schemeClr val="tx1"/>
                </a:solidFill>
                <a:hlinkClick r:id="rId2">
                  <a:extLst>
                    <a:ext uri="{A12FA001-AC4F-418D-AE19-62706E023703}">
                      <ahyp:hlinkClr xmlns:ahyp="http://schemas.microsoft.com/office/drawing/2018/hyperlinkcolor" val="tx"/>
                    </a:ext>
                  </a:extLst>
                </a:hlinkClick>
              </a:rPr>
              <a:t>https://www.vdh.virginia.gov/content/uploads/sites/127/2020/10/PD9-CHNA-Report_FINAL-Delivered-9.30.20.pdf</a:t>
            </a:r>
            <a:endParaRPr lang="en-US" sz="2000" dirty="0">
              <a:solidFill>
                <a:schemeClr val="tx1"/>
              </a:solidFill>
            </a:endParaRPr>
          </a:p>
          <a:p>
            <a:pPr marL="457200" indent="-457200">
              <a:buClr>
                <a:schemeClr val="tx1"/>
              </a:buClr>
              <a:buFont typeface="+mj-lt"/>
              <a:buAutoNum type="arabicPeriod" startAt="6"/>
            </a:pPr>
            <a:r>
              <a:rPr lang="en-US" sz="2000" dirty="0">
                <a:solidFill>
                  <a:schemeClr val="tx1"/>
                </a:solidFill>
              </a:rPr>
              <a:t>Creating Accessible Neighbourhoods, 2021.  Disability Justice.  Retrieved from </a:t>
            </a:r>
            <a:r>
              <a:rPr lang="en-US" sz="2000" dirty="0">
                <a:solidFill>
                  <a:schemeClr val="tx1"/>
                </a:solidFill>
                <a:hlinkClick r:id="rId3">
                  <a:extLst>
                    <a:ext uri="{A12FA001-AC4F-418D-AE19-62706E023703}">
                      <ahyp:hlinkClr xmlns:ahyp="http://schemas.microsoft.com/office/drawing/2018/hyperlinkcolor" val="tx"/>
                    </a:ext>
                  </a:extLst>
                </a:hlinkClick>
              </a:rPr>
              <a:t>https://www.canbc.org/workshops/disability-justice/</a:t>
            </a:r>
            <a:endParaRPr lang="en-US" sz="2000" dirty="0">
              <a:solidFill>
                <a:schemeClr val="tx1"/>
              </a:solidFill>
            </a:endParaRPr>
          </a:p>
          <a:p>
            <a:pPr marL="457200" indent="-457200">
              <a:buClr>
                <a:schemeClr val="tx1"/>
              </a:buClr>
              <a:buFont typeface="+mj-lt"/>
              <a:buAutoNum type="arabicPeriod" startAt="6"/>
            </a:pPr>
            <a:r>
              <a:rPr lang="en-US" sz="2000" dirty="0">
                <a:solidFill>
                  <a:schemeClr val="tx1"/>
                </a:solidFill>
              </a:rPr>
              <a:t>Crutches and Spice, 2021.  We need to talk about ableism related anxiety.  Retrieved from </a:t>
            </a:r>
            <a:r>
              <a:rPr lang="en-US" sz="2000" dirty="0">
                <a:solidFill>
                  <a:schemeClr val="tx1"/>
                </a:solidFill>
                <a:hlinkClick r:id="rId4">
                  <a:extLst>
                    <a:ext uri="{A12FA001-AC4F-418D-AE19-62706E023703}">
                      <ahyp:hlinkClr xmlns:ahyp="http://schemas.microsoft.com/office/drawing/2018/hyperlinkcolor" val="tx"/>
                    </a:ext>
                  </a:extLst>
                </a:hlinkClick>
              </a:rPr>
              <a:t>https://crutchesandspice.com/2019/11/09/we-need-to-talk-about-ableism-related-anxiety/</a:t>
            </a:r>
            <a:endParaRPr lang="en-US" sz="2000" dirty="0">
              <a:solidFill>
                <a:schemeClr val="tx1"/>
              </a:solidFill>
            </a:endParaRPr>
          </a:p>
          <a:p>
            <a:pPr marL="457200" indent="-457200">
              <a:buClr>
                <a:schemeClr val="tx1"/>
              </a:buClr>
              <a:buFont typeface="+mj-lt"/>
              <a:buAutoNum type="arabicPeriod" startAt="6"/>
            </a:pPr>
            <a:r>
              <a:rPr lang="en-US" sz="2000" dirty="0">
                <a:solidFill>
                  <a:schemeClr val="tx1"/>
                </a:solidFill>
              </a:rPr>
              <a:t>Disability Visibility Project, 2021</a:t>
            </a:r>
            <a:r>
              <a:rPr lang="en-US" sz="2000" dirty="0"/>
              <a:t>.  About us.  Retrieved from https://disabilityvisibilityproject.com/about/#:~:text=Alice%20Wong%20(she%2Fher),and%20culture%20created%20in%202014.</a:t>
            </a:r>
          </a:p>
          <a:p>
            <a:endParaRPr lang="en-US" sz="2000" dirty="0"/>
          </a:p>
          <a:p>
            <a:pPr marL="0" indent="0">
              <a:buClr>
                <a:schemeClr val="tx1"/>
              </a:buClr>
              <a:buNone/>
            </a:pPr>
            <a:endParaRPr lang="en-US" sz="2000" dirty="0"/>
          </a:p>
        </p:txBody>
      </p:sp>
    </p:spTree>
    <p:extLst>
      <p:ext uri="{BB962C8B-B14F-4D97-AF65-F5344CB8AC3E}">
        <p14:creationId xmlns:p14="http://schemas.microsoft.com/office/powerpoint/2010/main" val="1509487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1EFA-1E41-4FE1-8833-4AA4E12F81B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139B5E0-D747-4593-AA3A-86C44780D938}"/>
              </a:ext>
            </a:extLst>
          </p:cNvPr>
          <p:cNvSpPr>
            <a:spLocks noGrp="1"/>
          </p:cNvSpPr>
          <p:nvPr>
            <p:ph idx="1"/>
          </p:nvPr>
        </p:nvSpPr>
        <p:spPr>
          <a:xfrm>
            <a:off x="1036320" y="1908746"/>
            <a:ext cx="10473159" cy="4452619"/>
          </a:xfrm>
        </p:spPr>
        <p:txBody>
          <a:bodyPr>
            <a:noAutofit/>
          </a:bodyPr>
          <a:lstStyle/>
          <a:p>
            <a:pPr marL="457200" indent="-457200">
              <a:buClr>
                <a:schemeClr val="tx1"/>
              </a:buClr>
              <a:buFont typeface="+mj-lt"/>
              <a:buAutoNum type="arabicPeriod" startAt="10"/>
            </a:pPr>
            <a:r>
              <a:rPr lang="en-US" sz="2000" dirty="0"/>
              <a:t>Dixon &amp; Patel, 2020.  The application of implementation science to community mental health.  Journal of World Psychiatry, 19(2):173-174.</a:t>
            </a:r>
          </a:p>
          <a:p>
            <a:pPr marL="457200" indent="-457200">
              <a:buClr>
                <a:schemeClr val="tx1"/>
              </a:buClr>
              <a:buFont typeface="+mj-lt"/>
              <a:buAutoNum type="arabicPeriod" startAt="10"/>
            </a:pPr>
            <a:r>
              <a:rPr lang="en-US" sz="2000" dirty="0"/>
              <a:t>Fagan, J. &amp; Campbell, A, 2020.  Race and reasonableness in police killings. Boston University Law Review, 100: 951, 2020.</a:t>
            </a:r>
          </a:p>
          <a:p>
            <a:pPr marL="457200" indent="-457200">
              <a:buClr>
                <a:schemeClr val="tx1"/>
              </a:buClr>
              <a:buFont typeface="+mj-lt"/>
              <a:buAutoNum type="arabicPeriod" startAt="10"/>
            </a:pPr>
            <a:r>
              <a:rPr lang="en-US" sz="2000" dirty="0"/>
              <a:t>Hamilton-Mason, J., &amp; Schneider, S. (2018). Antiracism </a:t>
            </a:r>
            <a:r>
              <a:rPr lang="en-US" sz="2000" dirty="0">
                <a:solidFill>
                  <a:schemeClr val="tx1"/>
                </a:solidFill>
              </a:rPr>
              <a:t>expanding social work education: A qualitative analysis of the undoing racism workshop experience. </a:t>
            </a:r>
            <a:r>
              <a:rPr lang="en-US" sz="2000" i="1" dirty="0">
                <a:solidFill>
                  <a:schemeClr val="tx1"/>
                </a:solidFill>
              </a:rPr>
              <a:t>Journal of social work education</a:t>
            </a:r>
            <a:r>
              <a:rPr lang="en-US" sz="2000" dirty="0">
                <a:solidFill>
                  <a:schemeClr val="tx1"/>
                </a:solidFill>
              </a:rPr>
              <a:t>, </a:t>
            </a:r>
            <a:r>
              <a:rPr lang="en-US" sz="2000" i="1" dirty="0">
                <a:solidFill>
                  <a:schemeClr val="tx1"/>
                </a:solidFill>
              </a:rPr>
              <a:t>54</a:t>
            </a:r>
            <a:r>
              <a:rPr lang="en-US" sz="2000" dirty="0">
                <a:solidFill>
                  <a:schemeClr val="tx1"/>
                </a:solidFill>
              </a:rPr>
              <a:t>(2), 337-348.</a:t>
            </a:r>
          </a:p>
          <a:p>
            <a:pPr marL="457200" indent="-457200">
              <a:buClr>
                <a:schemeClr val="tx1"/>
              </a:buClr>
              <a:buFont typeface="+mj-lt"/>
              <a:buAutoNum type="arabicPeriod" startAt="10"/>
            </a:pPr>
            <a:r>
              <a:rPr lang="en-US" sz="2000" dirty="0"/>
              <a:t>McCauley, E, 2017.  The cumulative probability of arrest by age 28 years in the United States by disability status, race/ethnicity, and gender.  American Journal of Public Health, 107(12): 1977-1981.</a:t>
            </a:r>
            <a:endParaRPr lang="en-US" sz="2000" dirty="0">
              <a:solidFill>
                <a:schemeClr val="tx1"/>
              </a:solidFill>
            </a:endParaRPr>
          </a:p>
          <a:p>
            <a:pPr marL="457200" indent="-457200">
              <a:buClr>
                <a:schemeClr val="tx1"/>
              </a:buClr>
              <a:buFont typeface="+mj-lt"/>
              <a:buAutoNum type="arabicPeriod" startAt="10"/>
            </a:pPr>
            <a:r>
              <a:rPr lang="en-US" sz="2000" dirty="0">
                <a:solidFill>
                  <a:schemeClr val="tx1"/>
                </a:solidFill>
              </a:rPr>
              <a:t>Paradigm, 2021.  Comprehensive Solutions.  Retrieved from </a:t>
            </a:r>
            <a:r>
              <a:rPr lang="en-US" sz="2000" dirty="0">
                <a:solidFill>
                  <a:schemeClr val="tx1"/>
                </a:solidFill>
                <a:hlinkClick r:id="rId2">
                  <a:extLst>
                    <a:ext uri="{A12FA001-AC4F-418D-AE19-62706E023703}">
                      <ahyp:hlinkClr xmlns:ahyp="http://schemas.microsoft.com/office/drawing/2018/hyperlinkcolor" val="tx"/>
                    </a:ext>
                  </a:extLst>
                </a:hlinkClick>
              </a:rPr>
              <a:t>https://www.paradigmiq.com/</a:t>
            </a:r>
            <a:r>
              <a:rPr lang="en-US" sz="2000" dirty="0">
                <a:solidFill>
                  <a:schemeClr val="tx1"/>
                </a:solidFill>
              </a:rPr>
              <a:t>.</a:t>
            </a:r>
          </a:p>
          <a:p>
            <a:pPr marL="0" indent="0">
              <a:buClr>
                <a:schemeClr val="tx1"/>
              </a:buClr>
              <a:buNone/>
            </a:pPr>
            <a:endParaRPr lang="en-US" sz="2000" dirty="0"/>
          </a:p>
        </p:txBody>
      </p:sp>
    </p:spTree>
    <p:extLst>
      <p:ext uri="{BB962C8B-B14F-4D97-AF65-F5344CB8AC3E}">
        <p14:creationId xmlns:p14="http://schemas.microsoft.com/office/powerpoint/2010/main" val="21682207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1EFA-1E41-4FE1-8833-4AA4E12F81BD}"/>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3F60C500-0C4F-7046-B21D-B2A9AA541ACE}"/>
              </a:ext>
            </a:extLst>
          </p:cNvPr>
          <p:cNvSpPr>
            <a:spLocks noGrp="1"/>
          </p:cNvSpPr>
          <p:nvPr>
            <p:ph idx="1"/>
          </p:nvPr>
        </p:nvSpPr>
        <p:spPr>
          <a:xfrm>
            <a:off x="839550" y="1913891"/>
            <a:ext cx="10901423" cy="4657506"/>
          </a:xfrm>
        </p:spPr>
        <p:txBody>
          <a:bodyPr>
            <a:noAutofit/>
          </a:bodyPr>
          <a:lstStyle/>
          <a:p>
            <a:pPr marL="457200" indent="-457200">
              <a:buClr>
                <a:schemeClr val="tx1"/>
              </a:buClr>
              <a:buFont typeface="+mj-lt"/>
              <a:buAutoNum type="arabicPeriod" startAt="15"/>
            </a:pPr>
            <a:r>
              <a:rPr lang="en-US" sz="2000" dirty="0">
                <a:solidFill>
                  <a:schemeClr val="tx1"/>
                </a:solidFill>
              </a:rPr>
              <a:t>People Inc. Community Assessment, 2017.  2017 community assessment. Retrieved from </a:t>
            </a:r>
            <a:r>
              <a:rPr lang="en-US" sz="2000" dirty="0">
                <a:solidFill>
                  <a:schemeClr val="tx1"/>
                </a:solidFill>
                <a:hlinkClick r:id="rId2">
                  <a:extLst>
                    <a:ext uri="{A12FA001-AC4F-418D-AE19-62706E023703}">
                      <ahyp:hlinkClr xmlns:ahyp="http://schemas.microsoft.com/office/drawing/2018/hyperlinkcolor" val="tx"/>
                    </a:ext>
                  </a:extLst>
                </a:hlinkClick>
              </a:rPr>
              <a:t>https://www.peopleinc.net/media/About/Publications/Publications-PINC-%20Community%20Assessment%202017.pdf</a:t>
            </a:r>
            <a:endParaRPr lang="en-US" sz="2000" dirty="0">
              <a:solidFill>
                <a:schemeClr val="tx1"/>
              </a:solidFill>
            </a:endParaRPr>
          </a:p>
          <a:p>
            <a:pPr marL="457200" indent="-457200">
              <a:buClr>
                <a:schemeClr val="tx1"/>
              </a:buClr>
              <a:buFont typeface="+mj-lt"/>
              <a:buAutoNum type="arabicPeriod" startAt="15"/>
            </a:pPr>
            <a:r>
              <a:rPr lang="en-US" sz="2000" dirty="0">
                <a:solidFill>
                  <a:schemeClr val="tx1"/>
                </a:solidFill>
              </a:rPr>
              <a:t>Roberts, A., 2005.  Crisis intervention handbook, 3</a:t>
            </a:r>
            <a:r>
              <a:rPr lang="en-US" sz="2000" baseline="30000" dirty="0">
                <a:solidFill>
                  <a:schemeClr val="tx1"/>
                </a:solidFill>
              </a:rPr>
              <a:t>rd</a:t>
            </a:r>
            <a:r>
              <a:rPr lang="en-US" sz="2000" dirty="0">
                <a:solidFill>
                  <a:schemeClr val="tx1"/>
                </a:solidFill>
              </a:rPr>
              <a:t> edition assessment, treatment, and research. Oxford University Press.</a:t>
            </a:r>
          </a:p>
          <a:p>
            <a:pPr marL="457200" indent="-457200">
              <a:buClr>
                <a:schemeClr val="tx1"/>
              </a:buClr>
              <a:buFont typeface="+mj-lt"/>
              <a:buAutoNum type="arabicPeriod" startAt="15"/>
            </a:pPr>
            <a:r>
              <a:rPr lang="en-US" sz="2000" dirty="0">
                <a:solidFill>
                  <a:schemeClr val="tx1"/>
                </a:solidFill>
              </a:rPr>
              <a:t>Substance Abuse and Mental Health Association, 2020.  National guidelines for behavioral health crisis care, best practices toolkit.  Retrieved from </a:t>
            </a:r>
            <a:r>
              <a:rPr lang="en-US" sz="2000" dirty="0">
                <a:solidFill>
                  <a:schemeClr val="tx1"/>
                </a:solidFill>
                <a:hlinkClick r:id="rId3">
                  <a:extLst>
                    <a:ext uri="{A12FA001-AC4F-418D-AE19-62706E023703}">
                      <ahyp:hlinkClr xmlns:ahyp="http://schemas.microsoft.com/office/drawing/2018/hyperlinkcolor" val="tx"/>
                    </a:ext>
                  </a:extLst>
                </a:hlinkClick>
              </a:rPr>
              <a:t>https://www.samhsa.gov/sites/default/files/national-guidelines-for-behavioral-health-crisis-care-02242020.pdf</a:t>
            </a:r>
            <a:endParaRPr lang="en-US" sz="2000" dirty="0">
              <a:solidFill>
                <a:schemeClr val="tx1"/>
              </a:solidFill>
            </a:endParaRPr>
          </a:p>
          <a:p>
            <a:pPr marL="457200" indent="-457200">
              <a:buClr>
                <a:schemeClr val="tx1"/>
              </a:buClr>
              <a:buFont typeface="+mj-lt"/>
              <a:buAutoNum type="arabicPeriod" startAt="15"/>
            </a:pPr>
            <a:r>
              <a:rPr lang="en-US" sz="2000" dirty="0">
                <a:solidFill>
                  <a:schemeClr val="tx1"/>
                </a:solidFill>
              </a:rPr>
              <a:t>Trauma Resource Institute, 2021.  Research.  Retrieved from </a:t>
            </a:r>
            <a:r>
              <a:rPr lang="en-US" sz="2000" dirty="0">
                <a:solidFill>
                  <a:schemeClr val="tx1"/>
                </a:solidFill>
                <a:hlinkClick r:id="rId4">
                  <a:extLst>
                    <a:ext uri="{A12FA001-AC4F-418D-AE19-62706E023703}">
                      <ahyp:hlinkClr xmlns:ahyp="http://schemas.microsoft.com/office/drawing/2018/hyperlinkcolor" val="tx"/>
                    </a:ext>
                  </a:extLst>
                </a:hlinkClick>
              </a:rPr>
              <a:t>https://www.traumaresourceinstitute.com/research</a:t>
            </a:r>
            <a:endParaRPr lang="en-US" sz="2000" dirty="0">
              <a:solidFill>
                <a:schemeClr val="tx1"/>
              </a:solidFill>
            </a:endParaRPr>
          </a:p>
        </p:txBody>
      </p:sp>
    </p:spTree>
    <p:extLst>
      <p:ext uri="{BB962C8B-B14F-4D97-AF65-F5344CB8AC3E}">
        <p14:creationId xmlns:p14="http://schemas.microsoft.com/office/powerpoint/2010/main" val="3198766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1EFA-1E41-4FE1-8833-4AA4E12F81BD}"/>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3F60C500-0C4F-7046-B21D-B2A9AA541ACE}"/>
              </a:ext>
            </a:extLst>
          </p:cNvPr>
          <p:cNvSpPr>
            <a:spLocks noGrp="1"/>
          </p:cNvSpPr>
          <p:nvPr>
            <p:ph idx="1"/>
          </p:nvPr>
        </p:nvSpPr>
        <p:spPr>
          <a:xfrm>
            <a:off x="935235" y="1997808"/>
            <a:ext cx="10058400" cy="4349749"/>
          </a:xfrm>
        </p:spPr>
        <p:txBody>
          <a:bodyPr>
            <a:noAutofit/>
          </a:bodyPr>
          <a:lstStyle/>
          <a:p>
            <a:pPr marL="457200" indent="-457200">
              <a:buClr>
                <a:schemeClr val="tx1"/>
              </a:buClr>
              <a:buFont typeface="+mj-lt"/>
              <a:buAutoNum type="arabicPeriod" startAt="19"/>
            </a:pPr>
            <a:r>
              <a:rPr lang="en-US" sz="2000" dirty="0">
                <a:solidFill>
                  <a:schemeClr val="tx1"/>
                </a:solidFill>
              </a:rPr>
              <a:t>Virginia Beach Department of Public Health, 2019.  Virginia Beach Department of Public Health 2019 community health assessment.  Retrieved from </a:t>
            </a:r>
            <a:r>
              <a:rPr lang="en-US" sz="2000" dirty="0">
                <a:solidFill>
                  <a:schemeClr val="tx1"/>
                </a:solidFill>
                <a:hlinkClick r:id="rId2">
                  <a:extLst>
                    <a:ext uri="{A12FA001-AC4F-418D-AE19-62706E023703}">
                      <ahyp:hlinkClr xmlns:ahyp="http://schemas.microsoft.com/office/drawing/2018/hyperlinkcolor" val="tx"/>
                    </a:ext>
                  </a:extLst>
                </a:hlinkClick>
              </a:rPr>
              <a:t>https://www.vdh.virginia.gov/content/uploads/sites/131/2019/06/VBDPH_CHA_2019.pdf</a:t>
            </a:r>
            <a:endParaRPr lang="en-US" sz="2000" dirty="0">
              <a:solidFill>
                <a:schemeClr val="tx1"/>
              </a:solidFill>
            </a:endParaRPr>
          </a:p>
          <a:p>
            <a:pPr marL="457200" indent="-457200">
              <a:buClr>
                <a:schemeClr val="tx1"/>
              </a:buClr>
              <a:buFont typeface="+mj-lt"/>
              <a:buAutoNum type="arabicPeriod" startAt="19"/>
            </a:pPr>
            <a:r>
              <a:rPr lang="en-US" sz="2000" dirty="0">
                <a:solidFill>
                  <a:schemeClr val="tx1"/>
                </a:solidFill>
              </a:rPr>
              <a:t>Virginia Department of Behavioral Health &amp; Developmental Services, 2021.  The Marcus-David Peters Act.  Retrieved from </a:t>
            </a:r>
            <a:r>
              <a:rPr lang="en-US" sz="2000" dirty="0">
                <a:solidFill>
                  <a:schemeClr val="tx1"/>
                </a:solidFill>
                <a:hlinkClick r:id="rId3">
                  <a:extLst>
                    <a:ext uri="{A12FA001-AC4F-418D-AE19-62706E023703}">
                      <ahyp:hlinkClr xmlns:ahyp="http://schemas.microsoft.com/office/drawing/2018/hyperlinkcolor" val="tx"/>
                    </a:ext>
                  </a:extLst>
                </a:hlinkClick>
              </a:rPr>
              <a:t>https://dbhds.virginia.gov/human-resource-development-and-management/health-equity/mdpa</a:t>
            </a:r>
            <a:endParaRPr lang="en-US" sz="2000" dirty="0">
              <a:solidFill>
                <a:schemeClr val="tx1"/>
              </a:solidFill>
            </a:endParaRPr>
          </a:p>
          <a:p>
            <a:pPr marL="457200" indent="-457200">
              <a:buClr>
                <a:schemeClr val="tx1"/>
              </a:buClr>
              <a:buFont typeface="+mj-lt"/>
              <a:buAutoNum type="arabicPeriod" startAt="19"/>
            </a:pPr>
            <a:r>
              <a:rPr lang="en-US" sz="2000" dirty="0">
                <a:solidFill>
                  <a:schemeClr val="tx1"/>
                </a:solidFill>
              </a:rPr>
              <a:t>Virginia Department of Health, 2017.  Community health assessment, Richmond city 2017.  Retrieved from </a:t>
            </a:r>
            <a:r>
              <a:rPr lang="en-US" sz="2000" dirty="0">
                <a:solidFill>
                  <a:schemeClr val="tx1"/>
                </a:solidFill>
                <a:hlinkClick r:id="rId4">
                  <a:extLst>
                    <a:ext uri="{A12FA001-AC4F-418D-AE19-62706E023703}">
                      <ahyp:hlinkClr xmlns:ahyp="http://schemas.microsoft.com/office/drawing/2018/hyperlinkcolor" val="tx"/>
                    </a:ext>
                  </a:extLst>
                </a:hlinkClick>
              </a:rPr>
              <a:t>https://www.vdh.virginia.gov/content/uploads/sites/119/2017/09/RCHD-CHA-Aug-2017.pdf</a:t>
            </a:r>
            <a:endParaRPr lang="en-US" sz="2000" dirty="0">
              <a:solidFill>
                <a:schemeClr val="tx1"/>
              </a:solidFill>
            </a:endParaRPr>
          </a:p>
        </p:txBody>
      </p:sp>
    </p:spTree>
    <p:extLst>
      <p:ext uri="{BB962C8B-B14F-4D97-AF65-F5344CB8AC3E}">
        <p14:creationId xmlns:p14="http://schemas.microsoft.com/office/powerpoint/2010/main" val="1901662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1EFA-1E41-4FE1-8833-4AA4E12F81BD}"/>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3F60C500-0C4F-7046-B21D-B2A9AA541ACE}"/>
              </a:ext>
            </a:extLst>
          </p:cNvPr>
          <p:cNvSpPr>
            <a:spLocks noGrp="1"/>
          </p:cNvSpPr>
          <p:nvPr>
            <p:ph idx="1"/>
          </p:nvPr>
        </p:nvSpPr>
        <p:spPr>
          <a:xfrm>
            <a:off x="888936" y="2053703"/>
            <a:ext cx="10058400" cy="4349749"/>
          </a:xfrm>
        </p:spPr>
        <p:txBody>
          <a:bodyPr>
            <a:noAutofit/>
          </a:bodyPr>
          <a:lstStyle/>
          <a:p>
            <a:pPr marL="457200" indent="-457200">
              <a:buClr>
                <a:schemeClr val="tx1"/>
              </a:buClr>
              <a:buFont typeface="+mj-lt"/>
              <a:buAutoNum type="arabicPeriod" startAt="22"/>
            </a:pPr>
            <a:r>
              <a:rPr lang="en-US" sz="2000" dirty="0">
                <a:solidFill>
                  <a:schemeClr val="tx1"/>
                </a:solidFill>
              </a:rPr>
              <a:t>Virginia Division of Legislative Services, 2020.  Behavioral health redesign, a proposal to advance proactive, evidence-based solutions.  Retrieved from </a:t>
            </a:r>
            <a:r>
              <a:rPr lang="en-US" sz="2000" dirty="0">
                <a:solidFill>
                  <a:schemeClr val="tx1"/>
                </a:solidFill>
                <a:hlinkClick r:id="rId2">
                  <a:extLst>
                    <a:ext uri="{A12FA001-AC4F-418D-AE19-62706E023703}">
                      <ahyp:hlinkClr xmlns:ahyp="http://schemas.microsoft.com/office/drawing/2018/hyperlinkcolor" val="tx"/>
                    </a:ext>
                  </a:extLst>
                </a:hlinkClick>
              </a:rPr>
              <a:t>http://dls.virginia.gov/groups/MHS/pocketguide.pdf</a:t>
            </a:r>
            <a:endParaRPr lang="en-US" sz="2000" dirty="0">
              <a:solidFill>
                <a:schemeClr val="tx1"/>
              </a:solidFill>
            </a:endParaRPr>
          </a:p>
          <a:p>
            <a:pPr marL="457200" indent="-457200">
              <a:buClr>
                <a:schemeClr val="tx1"/>
              </a:buClr>
              <a:buFont typeface="+mj-lt"/>
              <a:buAutoNum type="arabicPeriod" startAt="22"/>
            </a:pPr>
            <a:r>
              <a:rPr lang="en-US" sz="2000" dirty="0">
                <a:solidFill>
                  <a:schemeClr val="tx1"/>
                </a:solidFill>
              </a:rPr>
              <a:t>Visions, 2021.  Diversity, equity and inclusion.  Retrieved from </a:t>
            </a:r>
            <a:r>
              <a:rPr lang="en-US" sz="2000" dirty="0">
                <a:solidFill>
                  <a:schemeClr val="tx1"/>
                </a:solidFill>
                <a:hlinkClick r:id="rId3">
                  <a:extLst>
                    <a:ext uri="{A12FA001-AC4F-418D-AE19-62706E023703}">
                      <ahyp:hlinkClr xmlns:ahyp="http://schemas.microsoft.com/office/drawing/2018/hyperlinkcolor" val="tx"/>
                    </a:ext>
                  </a:extLst>
                </a:hlinkClick>
              </a:rPr>
              <a:t>https://www.visions-inc.org</a:t>
            </a:r>
            <a:r>
              <a:rPr lang="en-US" sz="2000" dirty="0">
                <a:solidFill>
                  <a:schemeClr val="tx1"/>
                </a:solidFill>
              </a:rPr>
              <a:t>.</a:t>
            </a:r>
          </a:p>
          <a:p>
            <a:pPr marL="457200" indent="-457200">
              <a:buClr>
                <a:schemeClr val="tx1"/>
              </a:buClr>
              <a:buFont typeface="+mj-lt"/>
              <a:buAutoNum type="arabicPeriod" startAt="22"/>
            </a:pPr>
            <a:r>
              <a:rPr lang="en-US" sz="2000" dirty="0"/>
              <a:t>White Bird Clinic, 2021.  Crisis de-escalation training.  Retrieved from https://www.traumaresourceinstitute.com/research.</a:t>
            </a:r>
          </a:p>
          <a:p>
            <a:pPr marL="457200" indent="-457200">
              <a:buClr>
                <a:schemeClr val="tx1"/>
              </a:buClr>
              <a:buFont typeface="+mj-lt"/>
              <a:buAutoNum type="arabicPeriod" startAt="22"/>
            </a:pPr>
            <a:endParaRPr lang="en-US" sz="2000" dirty="0">
              <a:solidFill>
                <a:schemeClr val="tx1"/>
              </a:solidFill>
            </a:endParaRPr>
          </a:p>
        </p:txBody>
      </p:sp>
    </p:spTree>
    <p:extLst>
      <p:ext uri="{BB962C8B-B14F-4D97-AF65-F5344CB8AC3E}">
        <p14:creationId xmlns:p14="http://schemas.microsoft.com/office/powerpoint/2010/main" val="275927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7658-0943-405F-B109-57E4AA8F879F}"/>
              </a:ext>
            </a:extLst>
          </p:cNvPr>
          <p:cNvSpPr>
            <a:spLocks noGrp="1"/>
          </p:cNvSpPr>
          <p:nvPr>
            <p:ph type="title"/>
          </p:nvPr>
        </p:nvSpPr>
        <p:spPr/>
        <p:txBody>
          <a:bodyPr/>
          <a:lstStyle/>
          <a:p>
            <a:r>
              <a:rPr lang="en-US" dirty="0"/>
              <a:t>Problem Definition</a:t>
            </a:r>
          </a:p>
        </p:txBody>
      </p:sp>
      <p:sp>
        <p:nvSpPr>
          <p:cNvPr id="3" name="Content Placeholder 2">
            <a:extLst>
              <a:ext uri="{FF2B5EF4-FFF2-40B4-BE49-F238E27FC236}">
                <a16:creationId xmlns:a16="http://schemas.microsoft.com/office/drawing/2014/main" id="{D078E720-4FA3-4888-98EC-6D4661921DED}"/>
              </a:ext>
            </a:extLst>
          </p:cNvPr>
          <p:cNvSpPr>
            <a:spLocks noGrp="1"/>
          </p:cNvSpPr>
          <p:nvPr>
            <p:ph idx="1"/>
          </p:nvPr>
        </p:nvSpPr>
        <p:spPr>
          <a:xfrm>
            <a:off x="1097280" y="2005331"/>
            <a:ext cx="10058400" cy="4258309"/>
          </a:xfrm>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It is important to understand the intersection of race and disability status.  Those with disabilities have multiple points of contact with the criminal justice system which include arrest, detention, arrest alternatives, diversion, and community supervision. </a:t>
            </a:r>
          </a:p>
          <a:p>
            <a:r>
              <a:rPr lang="en-US" sz="2800" dirty="0">
                <a:latin typeface="Times New Roman" panose="02020603050405020304" pitchFamily="18" charset="0"/>
                <a:cs typeface="Times New Roman" panose="02020603050405020304" pitchFamily="18" charset="0"/>
              </a:rPr>
              <a:t>The pervasive adverse outcomes for people with disabilities, does not exclude race. The risk of arrest is disproportionate across racial/ethnic groups with Blacks with disabilities having highest risk. The risk of arrest is compounded for Black males with disabilities.</a:t>
            </a:r>
          </a:p>
          <a:p>
            <a:r>
              <a:rPr lang="en-US" sz="2800" dirty="0">
                <a:latin typeface="Times New Roman" panose="02020603050405020304" pitchFamily="18" charset="0"/>
                <a:cs typeface="Times New Roman" panose="02020603050405020304" pitchFamily="18" charset="0"/>
              </a:rPr>
              <a:t>Race is a salient factor when examining health inequities which is why Virginia has recognized racism as a public health crisis and is making necessary steps to address the adverse impacts among the Black population. </a:t>
            </a:r>
          </a:p>
        </p:txBody>
      </p:sp>
    </p:spTree>
    <p:extLst>
      <p:ext uri="{BB962C8B-B14F-4D97-AF65-F5344CB8AC3E}">
        <p14:creationId xmlns:p14="http://schemas.microsoft.com/office/powerpoint/2010/main" val="5164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7658-0943-405F-B109-57E4AA8F879F}"/>
              </a:ext>
            </a:extLst>
          </p:cNvPr>
          <p:cNvSpPr>
            <a:spLocks noGrp="1"/>
          </p:cNvSpPr>
          <p:nvPr>
            <p:ph type="title"/>
          </p:nvPr>
        </p:nvSpPr>
        <p:spPr/>
        <p:txBody>
          <a:bodyPr/>
          <a:lstStyle/>
          <a:p>
            <a:r>
              <a:rPr lang="en-US" dirty="0"/>
              <a:t>Problem Definition</a:t>
            </a:r>
          </a:p>
        </p:txBody>
      </p:sp>
      <p:sp>
        <p:nvSpPr>
          <p:cNvPr id="3" name="Content Placeholder 2">
            <a:extLst>
              <a:ext uri="{FF2B5EF4-FFF2-40B4-BE49-F238E27FC236}">
                <a16:creationId xmlns:a16="http://schemas.microsoft.com/office/drawing/2014/main" id="{D078E720-4FA3-4888-98EC-6D4661921DED}"/>
              </a:ext>
            </a:extLst>
          </p:cNvPr>
          <p:cNvSpPr>
            <a:spLocks noGrp="1"/>
          </p:cNvSpPr>
          <p:nvPr>
            <p:ph idx="1"/>
          </p:nvPr>
        </p:nvSpPr>
        <p:spPr>
          <a:xfrm>
            <a:off x="1097280" y="1856741"/>
            <a:ext cx="10058400" cy="3760891"/>
          </a:xfrm>
        </p:spPr>
        <p:txBody>
          <a:bodyPr/>
          <a:lstStyle/>
          <a:p>
            <a:pPr marL="1471400" lvl="8" indent="0">
              <a:buNone/>
            </a:pPr>
            <a:r>
              <a:rPr lang="en-US" dirty="0"/>
              <a:t>				     </a:t>
            </a:r>
            <a:r>
              <a:rPr lang="en-US" sz="2000" dirty="0"/>
              <a:t>Risk Ratio    Std. Error    P              95% CI</a:t>
            </a:r>
          </a:p>
        </p:txBody>
      </p:sp>
      <p:pic>
        <p:nvPicPr>
          <p:cNvPr id="5" name="Picture 4" descr="Table&#10;&#10;Description automatically generated">
            <a:extLst>
              <a:ext uri="{FF2B5EF4-FFF2-40B4-BE49-F238E27FC236}">
                <a16:creationId xmlns:a16="http://schemas.microsoft.com/office/drawing/2014/main" id="{691B93F4-3504-A846-921F-D83C50658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 y="2199640"/>
            <a:ext cx="10058400" cy="3537373"/>
          </a:xfrm>
          <a:prstGeom prst="rect">
            <a:avLst/>
          </a:prstGeom>
        </p:spPr>
      </p:pic>
      <p:sp>
        <p:nvSpPr>
          <p:cNvPr id="6" name="TextBox 5">
            <a:extLst>
              <a:ext uri="{FF2B5EF4-FFF2-40B4-BE49-F238E27FC236}">
                <a16:creationId xmlns:a16="http://schemas.microsoft.com/office/drawing/2014/main" id="{2F239B0E-BD0E-EA48-BE14-31B705F901CB}"/>
              </a:ext>
            </a:extLst>
          </p:cNvPr>
          <p:cNvSpPr txBox="1"/>
          <p:nvPr/>
        </p:nvSpPr>
        <p:spPr>
          <a:xfrm>
            <a:off x="1242060" y="6060793"/>
            <a:ext cx="10389870" cy="276999"/>
          </a:xfrm>
          <a:prstGeom prst="rect">
            <a:avLst/>
          </a:prstGeom>
          <a:noFill/>
        </p:spPr>
        <p:txBody>
          <a:bodyPr wrap="square" rtlCol="0">
            <a:spAutoFit/>
          </a:bodyPr>
          <a:lstStyle/>
          <a:p>
            <a:r>
              <a:rPr lang="en-US" sz="1200" dirty="0"/>
              <a:t>Fagan, J. &amp; Campbell, A, 2020.  Race and reasonableness in police killings. Boston University Law Review, 100: 951, 2020.</a:t>
            </a:r>
          </a:p>
        </p:txBody>
      </p:sp>
    </p:spTree>
    <p:extLst>
      <p:ext uri="{BB962C8B-B14F-4D97-AF65-F5344CB8AC3E}">
        <p14:creationId xmlns:p14="http://schemas.microsoft.com/office/powerpoint/2010/main" val="323930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7658-0943-405F-B109-57E4AA8F879F}"/>
              </a:ext>
            </a:extLst>
          </p:cNvPr>
          <p:cNvSpPr>
            <a:spLocks noGrp="1"/>
          </p:cNvSpPr>
          <p:nvPr>
            <p:ph type="title"/>
          </p:nvPr>
        </p:nvSpPr>
        <p:spPr/>
        <p:txBody>
          <a:bodyPr/>
          <a:lstStyle/>
          <a:p>
            <a:r>
              <a:rPr lang="en-US" dirty="0"/>
              <a:t>Problem Definition</a:t>
            </a:r>
          </a:p>
        </p:txBody>
      </p:sp>
      <p:sp>
        <p:nvSpPr>
          <p:cNvPr id="6" name="TextBox 5">
            <a:extLst>
              <a:ext uri="{FF2B5EF4-FFF2-40B4-BE49-F238E27FC236}">
                <a16:creationId xmlns:a16="http://schemas.microsoft.com/office/drawing/2014/main" id="{2F239B0E-BD0E-EA48-BE14-31B705F901CB}"/>
              </a:ext>
            </a:extLst>
          </p:cNvPr>
          <p:cNvSpPr txBox="1"/>
          <p:nvPr/>
        </p:nvSpPr>
        <p:spPr>
          <a:xfrm>
            <a:off x="1097280" y="5856293"/>
            <a:ext cx="9042143" cy="461665"/>
          </a:xfrm>
          <a:prstGeom prst="rect">
            <a:avLst/>
          </a:prstGeom>
          <a:noFill/>
        </p:spPr>
        <p:txBody>
          <a:bodyPr wrap="square" rtlCol="0">
            <a:spAutoFit/>
          </a:bodyPr>
          <a:lstStyle/>
          <a:p>
            <a:r>
              <a:rPr lang="en-US" sz="1200" dirty="0"/>
              <a:t>McCauley, E, 2017.  The cumulative probability of arrest by age 28 years in the United States by disability status, race/ethnicity, and gender.  American Journal of Public Health, 107(12): 1977-1981.</a:t>
            </a:r>
          </a:p>
        </p:txBody>
      </p:sp>
      <p:pic>
        <p:nvPicPr>
          <p:cNvPr id="16" name="Picture 15" descr="Table&#10;&#10;Description automatically generated">
            <a:extLst>
              <a:ext uri="{FF2B5EF4-FFF2-40B4-BE49-F238E27FC236}">
                <a16:creationId xmlns:a16="http://schemas.microsoft.com/office/drawing/2014/main" id="{372F0649-E754-C94B-89E5-D06617B3E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863854"/>
            <a:ext cx="8893891" cy="3865945"/>
          </a:xfrm>
          <a:prstGeom prst="rect">
            <a:avLst/>
          </a:prstGeom>
        </p:spPr>
      </p:pic>
    </p:spTree>
    <p:extLst>
      <p:ext uri="{BB962C8B-B14F-4D97-AF65-F5344CB8AC3E}">
        <p14:creationId xmlns:p14="http://schemas.microsoft.com/office/powerpoint/2010/main" val="314102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21053CA1-DB4B-AA42-8DC6-1C98F9AAF914}"/>
              </a:ext>
            </a:extLst>
          </p:cNvPr>
          <p:cNvCxnSpPr>
            <a:cxnSpLocks/>
          </p:cNvCxnSpPr>
          <p:nvPr/>
        </p:nvCxnSpPr>
        <p:spPr>
          <a:xfrm>
            <a:off x="10807406" y="5589254"/>
            <a:ext cx="0" cy="389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5578D94E-41AD-4A3E-9501-6658B9B69579}"/>
              </a:ext>
            </a:extLst>
          </p:cNvPr>
          <p:cNvSpPr>
            <a:spLocks noGrp="1"/>
          </p:cNvSpPr>
          <p:nvPr>
            <p:ph type="title"/>
          </p:nvPr>
        </p:nvSpPr>
        <p:spPr>
          <a:xfrm>
            <a:off x="1097280" y="286603"/>
            <a:ext cx="10446920" cy="1450757"/>
          </a:xfrm>
        </p:spPr>
        <p:txBody>
          <a:bodyPr>
            <a:normAutofit/>
          </a:bodyPr>
          <a:lstStyle/>
          <a:p>
            <a:r>
              <a:rPr lang="en-US" sz="4000" dirty="0"/>
              <a:t>Plan to Build Support-</a:t>
            </a:r>
            <a:br>
              <a:rPr lang="en-US" sz="4000" dirty="0"/>
            </a:br>
            <a:r>
              <a:rPr lang="en-US" sz="4000" dirty="0"/>
              <a:t>Initial Equity Implementation Flow Chart</a:t>
            </a:r>
          </a:p>
        </p:txBody>
      </p:sp>
      <p:sp>
        <p:nvSpPr>
          <p:cNvPr id="6" name="Flowchart: Terminator 8">
            <a:extLst>
              <a:ext uri="{FF2B5EF4-FFF2-40B4-BE49-F238E27FC236}">
                <a16:creationId xmlns:a16="http://schemas.microsoft.com/office/drawing/2014/main" id="{2BC96840-E668-8F4A-A87F-151E0D0FF028}"/>
              </a:ext>
            </a:extLst>
          </p:cNvPr>
          <p:cNvSpPr/>
          <p:nvPr/>
        </p:nvSpPr>
        <p:spPr>
          <a:xfrm>
            <a:off x="513702" y="2183361"/>
            <a:ext cx="1512168" cy="432048"/>
          </a:xfrm>
          <a:prstGeom prst="flowChartTermina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START</a:t>
            </a:r>
          </a:p>
        </p:txBody>
      </p:sp>
      <p:sp>
        <p:nvSpPr>
          <p:cNvPr id="9" name="Flowchart: Terminator 8">
            <a:extLst>
              <a:ext uri="{FF2B5EF4-FFF2-40B4-BE49-F238E27FC236}">
                <a16:creationId xmlns:a16="http://schemas.microsoft.com/office/drawing/2014/main" id="{7D5F8D0E-D689-F647-9CE2-958E7B6ACB6B}"/>
              </a:ext>
            </a:extLst>
          </p:cNvPr>
          <p:cNvSpPr/>
          <p:nvPr/>
        </p:nvSpPr>
        <p:spPr>
          <a:xfrm>
            <a:off x="10032032" y="5979252"/>
            <a:ext cx="1512168" cy="432048"/>
          </a:xfrm>
          <a:prstGeom prst="flowChartTermina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END</a:t>
            </a:r>
          </a:p>
        </p:txBody>
      </p:sp>
      <p:cxnSp>
        <p:nvCxnSpPr>
          <p:cNvPr id="4" name="Straight Arrow Connector 3">
            <a:extLst>
              <a:ext uri="{FF2B5EF4-FFF2-40B4-BE49-F238E27FC236}">
                <a16:creationId xmlns:a16="http://schemas.microsoft.com/office/drawing/2014/main" id="{ED690609-6A73-644C-832C-77901DE89B1F}"/>
              </a:ext>
            </a:extLst>
          </p:cNvPr>
          <p:cNvCxnSpPr>
            <a:cxnSpLocks/>
          </p:cNvCxnSpPr>
          <p:nvPr/>
        </p:nvCxnSpPr>
        <p:spPr>
          <a:xfrm>
            <a:off x="2025870" y="2409900"/>
            <a:ext cx="4142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FDF3691-E260-FB4D-AB90-FCE2149769EB}"/>
              </a:ext>
            </a:extLst>
          </p:cNvPr>
          <p:cNvCxnSpPr>
            <a:cxnSpLocks/>
          </p:cNvCxnSpPr>
          <p:nvPr/>
        </p:nvCxnSpPr>
        <p:spPr>
          <a:xfrm>
            <a:off x="4471720" y="2487930"/>
            <a:ext cx="4142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0BBF0A5-CF79-6A4C-AFF2-D669111B94A9}"/>
              </a:ext>
            </a:extLst>
          </p:cNvPr>
          <p:cNvCxnSpPr>
            <a:cxnSpLocks/>
          </p:cNvCxnSpPr>
          <p:nvPr/>
        </p:nvCxnSpPr>
        <p:spPr>
          <a:xfrm>
            <a:off x="6917570" y="2487930"/>
            <a:ext cx="4142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Flowchart: Process 2">
            <a:extLst>
              <a:ext uri="{FF2B5EF4-FFF2-40B4-BE49-F238E27FC236}">
                <a16:creationId xmlns:a16="http://schemas.microsoft.com/office/drawing/2014/main" id="{52DB1F2C-0851-3446-8AA3-EB62B09F1CCC}"/>
              </a:ext>
            </a:extLst>
          </p:cNvPr>
          <p:cNvSpPr/>
          <p:nvPr/>
        </p:nvSpPr>
        <p:spPr>
          <a:xfrm>
            <a:off x="2440152" y="2000835"/>
            <a:ext cx="2031568" cy="960266"/>
          </a:xfrm>
          <a:prstGeom prst="flowChartProcess">
            <a:avLst/>
          </a:prstGeom>
          <a:solidFill>
            <a:schemeClr val="accent3"/>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Community Listening Sessions</a:t>
            </a:r>
          </a:p>
        </p:txBody>
      </p:sp>
      <p:sp>
        <p:nvSpPr>
          <p:cNvPr id="18" name="Flowchart: Process 2">
            <a:extLst>
              <a:ext uri="{FF2B5EF4-FFF2-40B4-BE49-F238E27FC236}">
                <a16:creationId xmlns:a16="http://schemas.microsoft.com/office/drawing/2014/main" id="{6E429D2C-4633-9441-99DF-13222E7C2DB3}"/>
              </a:ext>
            </a:extLst>
          </p:cNvPr>
          <p:cNvSpPr/>
          <p:nvPr/>
        </p:nvSpPr>
        <p:spPr>
          <a:xfrm>
            <a:off x="4876201" y="2007797"/>
            <a:ext cx="2031568" cy="960266"/>
          </a:xfrm>
          <a:prstGeom prst="flowChartProcess">
            <a:avLst/>
          </a:prstGeom>
          <a:solidFill>
            <a:schemeClr val="accent3"/>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Community Surveys</a:t>
            </a:r>
          </a:p>
        </p:txBody>
      </p:sp>
      <p:sp>
        <p:nvSpPr>
          <p:cNvPr id="19" name="Flowchart: Process 2">
            <a:extLst>
              <a:ext uri="{FF2B5EF4-FFF2-40B4-BE49-F238E27FC236}">
                <a16:creationId xmlns:a16="http://schemas.microsoft.com/office/drawing/2014/main" id="{0F7290FC-4452-C647-8135-BEE607F98532}"/>
              </a:ext>
            </a:extLst>
          </p:cNvPr>
          <p:cNvSpPr/>
          <p:nvPr/>
        </p:nvSpPr>
        <p:spPr>
          <a:xfrm>
            <a:off x="7331852" y="2022363"/>
            <a:ext cx="2031568" cy="960266"/>
          </a:xfrm>
          <a:prstGeom prst="flowChartProcess">
            <a:avLst/>
          </a:prstGeom>
          <a:solidFill>
            <a:schemeClr val="accent2"/>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Define the problem</a:t>
            </a:r>
          </a:p>
        </p:txBody>
      </p:sp>
      <p:sp>
        <p:nvSpPr>
          <p:cNvPr id="20" name="Flowchart: Process 2">
            <a:extLst>
              <a:ext uri="{FF2B5EF4-FFF2-40B4-BE49-F238E27FC236}">
                <a16:creationId xmlns:a16="http://schemas.microsoft.com/office/drawing/2014/main" id="{F389E054-0017-8145-8F4C-20D6F228CBCA}"/>
              </a:ext>
            </a:extLst>
          </p:cNvPr>
          <p:cNvSpPr/>
          <p:nvPr/>
        </p:nvSpPr>
        <p:spPr>
          <a:xfrm>
            <a:off x="9772332" y="2022363"/>
            <a:ext cx="2031568" cy="960266"/>
          </a:xfrm>
          <a:prstGeom prst="flowChartProcess">
            <a:avLst/>
          </a:prstGeom>
          <a:solidFill>
            <a:schemeClr val="accent2"/>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Assign State Stakeholder Planning Members</a:t>
            </a:r>
          </a:p>
        </p:txBody>
      </p:sp>
      <p:cxnSp>
        <p:nvCxnSpPr>
          <p:cNvPr id="21" name="Straight Arrow Connector 20">
            <a:extLst>
              <a:ext uri="{FF2B5EF4-FFF2-40B4-BE49-F238E27FC236}">
                <a16:creationId xmlns:a16="http://schemas.microsoft.com/office/drawing/2014/main" id="{39385A9E-906B-5348-9C87-2E9615E57A88}"/>
              </a:ext>
            </a:extLst>
          </p:cNvPr>
          <p:cNvCxnSpPr>
            <a:cxnSpLocks/>
          </p:cNvCxnSpPr>
          <p:nvPr/>
        </p:nvCxnSpPr>
        <p:spPr>
          <a:xfrm>
            <a:off x="9363420" y="2499360"/>
            <a:ext cx="4142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Flowchart: Process 2">
            <a:extLst>
              <a:ext uri="{FF2B5EF4-FFF2-40B4-BE49-F238E27FC236}">
                <a16:creationId xmlns:a16="http://schemas.microsoft.com/office/drawing/2014/main" id="{F033A847-5AD0-A04D-B029-925D6170F324}"/>
              </a:ext>
            </a:extLst>
          </p:cNvPr>
          <p:cNvSpPr/>
          <p:nvPr/>
        </p:nvSpPr>
        <p:spPr>
          <a:xfrm>
            <a:off x="9772332" y="3372627"/>
            <a:ext cx="2031568" cy="960266"/>
          </a:xfrm>
          <a:prstGeom prst="flowChartProcess">
            <a:avLst/>
          </a:prstGeom>
          <a:solidFill>
            <a:schemeClr val="tx2">
              <a:lumMod val="60000"/>
              <a:lumOff val="40000"/>
            </a:schemeClr>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Establish Scope and Goals</a:t>
            </a:r>
          </a:p>
        </p:txBody>
      </p:sp>
      <p:cxnSp>
        <p:nvCxnSpPr>
          <p:cNvPr id="23" name="Straight Arrow Connector 22">
            <a:extLst>
              <a:ext uri="{FF2B5EF4-FFF2-40B4-BE49-F238E27FC236}">
                <a16:creationId xmlns:a16="http://schemas.microsoft.com/office/drawing/2014/main" id="{5EAC19AF-7919-8945-98E2-45C52710DA8A}"/>
              </a:ext>
            </a:extLst>
          </p:cNvPr>
          <p:cNvCxnSpPr>
            <a:cxnSpLocks/>
          </p:cNvCxnSpPr>
          <p:nvPr/>
        </p:nvCxnSpPr>
        <p:spPr>
          <a:xfrm>
            <a:off x="10788116" y="2982629"/>
            <a:ext cx="0" cy="389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Flowchart: Process 2">
            <a:extLst>
              <a:ext uri="{FF2B5EF4-FFF2-40B4-BE49-F238E27FC236}">
                <a16:creationId xmlns:a16="http://schemas.microsoft.com/office/drawing/2014/main" id="{DD4B6021-C2B9-0744-8F95-275609BD1544}"/>
              </a:ext>
            </a:extLst>
          </p:cNvPr>
          <p:cNvSpPr/>
          <p:nvPr/>
        </p:nvSpPr>
        <p:spPr>
          <a:xfrm>
            <a:off x="2422350" y="3291509"/>
            <a:ext cx="2031568" cy="960266"/>
          </a:xfrm>
          <a:prstGeom prst="flowChartProcess">
            <a:avLst/>
          </a:prstGeom>
          <a:solidFill>
            <a:schemeClr val="accent2"/>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Integrate into Statewide Framework</a:t>
            </a:r>
          </a:p>
        </p:txBody>
      </p:sp>
      <p:cxnSp>
        <p:nvCxnSpPr>
          <p:cNvPr id="28" name="Straight Arrow Connector 27">
            <a:extLst>
              <a:ext uri="{FF2B5EF4-FFF2-40B4-BE49-F238E27FC236}">
                <a16:creationId xmlns:a16="http://schemas.microsoft.com/office/drawing/2014/main" id="{D26ED380-67E8-7448-AB63-C0FCFE875612}"/>
              </a:ext>
            </a:extLst>
          </p:cNvPr>
          <p:cNvCxnSpPr>
            <a:cxnSpLocks/>
          </p:cNvCxnSpPr>
          <p:nvPr/>
        </p:nvCxnSpPr>
        <p:spPr>
          <a:xfrm flipH="1">
            <a:off x="9363420" y="3852760"/>
            <a:ext cx="3946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94F395D3-413C-4C46-A9B4-8D20FCA4B5F3}"/>
              </a:ext>
            </a:extLst>
          </p:cNvPr>
          <p:cNvCxnSpPr>
            <a:cxnSpLocks/>
          </p:cNvCxnSpPr>
          <p:nvPr/>
        </p:nvCxnSpPr>
        <p:spPr>
          <a:xfrm flipH="1">
            <a:off x="6983418" y="3771642"/>
            <a:ext cx="3946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Flowchart: Process 2">
            <a:extLst>
              <a:ext uri="{FF2B5EF4-FFF2-40B4-BE49-F238E27FC236}">
                <a16:creationId xmlns:a16="http://schemas.microsoft.com/office/drawing/2014/main" id="{6C6E8666-EC41-1E41-9554-277B8141B93B}"/>
              </a:ext>
            </a:extLst>
          </p:cNvPr>
          <p:cNvSpPr/>
          <p:nvPr/>
        </p:nvSpPr>
        <p:spPr>
          <a:xfrm>
            <a:off x="7331852" y="3372627"/>
            <a:ext cx="2031568" cy="960266"/>
          </a:xfrm>
          <a:prstGeom prst="flowChartProcess">
            <a:avLst/>
          </a:prstGeom>
          <a:solidFill>
            <a:schemeClr val="tx2">
              <a:lumMod val="60000"/>
              <a:lumOff val="40000"/>
            </a:schemeClr>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Develop a Proposal</a:t>
            </a:r>
          </a:p>
        </p:txBody>
      </p:sp>
      <p:sp>
        <p:nvSpPr>
          <p:cNvPr id="31" name="Flowchart: Process 2">
            <a:extLst>
              <a:ext uri="{FF2B5EF4-FFF2-40B4-BE49-F238E27FC236}">
                <a16:creationId xmlns:a16="http://schemas.microsoft.com/office/drawing/2014/main" id="{B4FE643C-2753-C942-A472-959706D38D5E}"/>
              </a:ext>
            </a:extLst>
          </p:cNvPr>
          <p:cNvSpPr/>
          <p:nvPr/>
        </p:nvSpPr>
        <p:spPr>
          <a:xfrm>
            <a:off x="2440152" y="4641773"/>
            <a:ext cx="2031568" cy="960266"/>
          </a:xfrm>
          <a:prstGeom prst="flowChartProcess">
            <a:avLst/>
          </a:prstGeom>
          <a:solidFill>
            <a:schemeClr val="accent5"/>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Develop Specific Local Plan</a:t>
            </a:r>
          </a:p>
        </p:txBody>
      </p:sp>
      <p:cxnSp>
        <p:nvCxnSpPr>
          <p:cNvPr id="32" name="Straight Arrow Connector 31">
            <a:extLst>
              <a:ext uri="{FF2B5EF4-FFF2-40B4-BE49-F238E27FC236}">
                <a16:creationId xmlns:a16="http://schemas.microsoft.com/office/drawing/2014/main" id="{ACBD854B-7D0D-DA46-BE0B-C9045F6E7DD1}"/>
              </a:ext>
            </a:extLst>
          </p:cNvPr>
          <p:cNvCxnSpPr>
            <a:cxnSpLocks/>
          </p:cNvCxnSpPr>
          <p:nvPr/>
        </p:nvCxnSpPr>
        <p:spPr>
          <a:xfrm flipH="1">
            <a:off x="4461919" y="3774418"/>
            <a:ext cx="3946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Flowchart: Decision 3">
            <a:extLst>
              <a:ext uri="{FF2B5EF4-FFF2-40B4-BE49-F238E27FC236}">
                <a16:creationId xmlns:a16="http://schemas.microsoft.com/office/drawing/2014/main" id="{6C6C34AA-FF76-3841-8855-E6FEC5BFC96C}"/>
              </a:ext>
            </a:extLst>
          </p:cNvPr>
          <p:cNvSpPr/>
          <p:nvPr/>
        </p:nvSpPr>
        <p:spPr>
          <a:xfrm>
            <a:off x="4862830" y="3064236"/>
            <a:ext cx="2120588" cy="1379218"/>
          </a:xfrm>
          <a:prstGeom prst="flowChartDecision">
            <a:avLst/>
          </a:prstGeom>
          <a:solidFill>
            <a:schemeClr val="accent2"/>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Approve Proposal </a:t>
            </a:r>
          </a:p>
        </p:txBody>
      </p:sp>
      <p:cxnSp>
        <p:nvCxnSpPr>
          <p:cNvPr id="34" name="Straight Arrow Connector 33">
            <a:extLst>
              <a:ext uri="{FF2B5EF4-FFF2-40B4-BE49-F238E27FC236}">
                <a16:creationId xmlns:a16="http://schemas.microsoft.com/office/drawing/2014/main" id="{B52651F4-EE21-6440-B907-7D91993C617A}"/>
              </a:ext>
            </a:extLst>
          </p:cNvPr>
          <p:cNvCxnSpPr>
            <a:cxnSpLocks/>
          </p:cNvCxnSpPr>
          <p:nvPr/>
        </p:nvCxnSpPr>
        <p:spPr>
          <a:xfrm>
            <a:off x="3438134" y="4251775"/>
            <a:ext cx="0" cy="389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Flowchart: Process 2">
            <a:extLst>
              <a:ext uri="{FF2B5EF4-FFF2-40B4-BE49-F238E27FC236}">
                <a16:creationId xmlns:a16="http://schemas.microsoft.com/office/drawing/2014/main" id="{6A8B0DDE-A43B-7D42-A57B-41BA5967C3E4}"/>
              </a:ext>
            </a:extLst>
          </p:cNvPr>
          <p:cNvSpPr/>
          <p:nvPr/>
        </p:nvSpPr>
        <p:spPr>
          <a:xfrm>
            <a:off x="7343766" y="4722891"/>
            <a:ext cx="2031568" cy="960266"/>
          </a:xfrm>
          <a:prstGeom prst="flowChartProcess">
            <a:avLst/>
          </a:prstGeom>
          <a:solidFill>
            <a:schemeClr val="accent5"/>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Implement</a:t>
            </a:r>
          </a:p>
        </p:txBody>
      </p:sp>
      <p:cxnSp>
        <p:nvCxnSpPr>
          <p:cNvPr id="36" name="Straight Arrow Connector 35">
            <a:extLst>
              <a:ext uri="{FF2B5EF4-FFF2-40B4-BE49-F238E27FC236}">
                <a16:creationId xmlns:a16="http://schemas.microsoft.com/office/drawing/2014/main" id="{075E3712-270B-9A4A-AF0D-2A0B7C6F739C}"/>
              </a:ext>
            </a:extLst>
          </p:cNvPr>
          <p:cNvCxnSpPr>
            <a:cxnSpLocks/>
          </p:cNvCxnSpPr>
          <p:nvPr/>
        </p:nvCxnSpPr>
        <p:spPr>
          <a:xfrm>
            <a:off x="4461919" y="5169995"/>
            <a:ext cx="4142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Flowchart: Process 2">
            <a:extLst>
              <a:ext uri="{FF2B5EF4-FFF2-40B4-BE49-F238E27FC236}">
                <a16:creationId xmlns:a16="http://schemas.microsoft.com/office/drawing/2014/main" id="{D625CA9E-2BFA-524B-A711-FF0CA5399A54}"/>
              </a:ext>
            </a:extLst>
          </p:cNvPr>
          <p:cNvSpPr/>
          <p:nvPr/>
        </p:nvSpPr>
        <p:spPr>
          <a:xfrm>
            <a:off x="9772332" y="4722891"/>
            <a:ext cx="2031568" cy="960266"/>
          </a:xfrm>
          <a:prstGeom prst="flowChartProcess">
            <a:avLst/>
          </a:prstGeom>
          <a:solidFill>
            <a:schemeClr val="accent2"/>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Assess &amp; Report </a:t>
            </a:r>
          </a:p>
        </p:txBody>
      </p:sp>
      <p:cxnSp>
        <p:nvCxnSpPr>
          <p:cNvPr id="40" name="Straight Arrow Connector 39">
            <a:extLst>
              <a:ext uri="{FF2B5EF4-FFF2-40B4-BE49-F238E27FC236}">
                <a16:creationId xmlns:a16="http://schemas.microsoft.com/office/drawing/2014/main" id="{74A81128-7F38-994C-B1C5-21F4400636AD}"/>
              </a:ext>
            </a:extLst>
          </p:cNvPr>
          <p:cNvCxnSpPr>
            <a:cxnSpLocks/>
          </p:cNvCxnSpPr>
          <p:nvPr/>
        </p:nvCxnSpPr>
        <p:spPr>
          <a:xfrm>
            <a:off x="9375334" y="5169995"/>
            <a:ext cx="4142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9B0214B4-424B-154D-B344-AFCFF596E05F}"/>
              </a:ext>
            </a:extLst>
          </p:cNvPr>
          <p:cNvCxnSpPr>
            <a:cxnSpLocks/>
          </p:cNvCxnSpPr>
          <p:nvPr/>
        </p:nvCxnSpPr>
        <p:spPr>
          <a:xfrm>
            <a:off x="6915570" y="5169995"/>
            <a:ext cx="4142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Flowchart: Decision 3">
            <a:extLst>
              <a:ext uri="{FF2B5EF4-FFF2-40B4-BE49-F238E27FC236}">
                <a16:creationId xmlns:a16="http://schemas.microsoft.com/office/drawing/2014/main" id="{8D7BC206-88F1-9648-A216-04F4A82F9E41}"/>
              </a:ext>
            </a:extLst>
          </p:cNvPr>
          <p:cNvSpPr/>
          <p:nvPr/>
        </p:nvSpPr>
        <p:spPr>
          <a:xfrm>
            <a:off x="4886002" y="4480386"/>
            <a:ext cx="2120588" cy="1379218"/>
          </a:xfrm>
          <a:prstGeom prst="flowChartDecision">
            <a:avLst/>
          </a:prstGeom>
          <a:solidFill>
            <a:schemeClr val="accent2"/>
          </a:solidFill>
          <a:ln w="254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tx1"/>
                </a:solidFill>
              </a:rPr>
              <a:t>Approve Plan </a:t>
            </a:r>
          </a:p>
        </p:txBody>
      </p:sp>
      <p:sp>
        <p:nvSpPr>
          <p:cNvPr id="45" name="Flowchart: Process 2">
            <a:extLst>
              <a:ext uri="{FF2B5EF4-FFF2-40B4-BE49-F238E27FC236}">
                <a16:creationId xmlns:a16="http://schemas.microsoft.com/office/drawing/2014/main" id="{6EA880BF-4CA8-6F42-BE91-8EE071F94E25}"/>
              </a:ext>
            </a:extLst>
          </p:cNvPr>
          <p:cNvSpPr/>
          <p:nvPr/>
        </p:nvSpPr>
        <p:spPr>
          <a:xfrm>
            <a:off x="49072" y="5273259"/>
            <a:ext cx="2031568" cy="348447"/>
          </a:xfrm>
          <a:prstGeom prst="flowChartProcess">
            <a:avLst/>
          </a:prstGeom>
          <a:solidFill>
            <a:schemeClr val="accent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Stakeholders Equity Group</a:t>
            </a:r>
          </a:p>
        </p:txBody>
      </p:sp>
      <p:sp>
        <p:nvSpPr>
          <p:cNvPr id="46" name="Flowchart: Process 2">
            <a:extLst>
              <a:ext uri="{FF2B5EF4-FFF2-40B4-BE49-F238E27FC236}">
                <a16:creationId xmlns:a16="http://schemas.microsoft.com/office/drawing/2014/main" id="{92950DAE-CEFA-FA45-B72F-5A06A6F73B68}"/>
              </a:ext>
            </a:extLst>
          </p:cNvPr>
          <p:cNvSpPr/>
          <p:nvPr/>
        </p:nvSpPr>
        <p:spPr>
          <a:xfrm>
            <a:off x="49072" y="4924811"/>
            <a:ext cx="2031568" cy="348447"/>
          </a:xfrm>
          <a:prstGeom prst="flowChartProcess">
            <a:avLst/>
          </a:prstGeom>
          <a:solidFill>
            <a:schemeClr val="accent2"/>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DBHDS</a:t>
            </a:r>
          </a:p>
        </p:txBody>
      </p:sp>
      <p:sp>
        <p:nvSpPr>
          <p:cNvPr id="47" name="Flowchart: Process 2">
            <a:extLst>
              <a:ext uri="{FF2B5EF4-FFF2-40B4-BE49-F238E27FC236}">
                <a16:creationId xmlns:a16="http://schemas.microsoft.com/office/drawing/2014/main" id="{651926F5-FFB5-D744-BCB1-B50CB2AB8F21}"/>
              </a:ext>
            </a:extLst>
          </p:cNvPr>
          <p:cNvSpPr/>
          <p:nvPr/>
        </p:nvSpPr>
        <p:spPr>
          <a:xfrm>
            <a:off x="49072" y="5621705"/>
            <a:ext cx="2031568" cy="348445"/>
          </a:xfrm>
          <a:prstGeom prst="flowChartProcess">
            <a:avLst/>
          </a:prstGeom>
          <a:solidFill>
            <a:schemeClr val="accent3"/>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Stakeholders Community Group</a:t>
            </a:r>
          </a:p>
        </p:txBody>
      </p:sp>
      <p:sp>
        <p:nvSpPr>
          <p:cNvPr id="48" name="Flowchart: Process 2">
            <a:extLst>
              <a:ext uri="{FF2B5EF4-FFF2-40B4-BE49-F238E27FC236}">
                <a16:creationId xmlns:a16="http://schemas.microsoft.com/office/drawing/2014/main" id="{9ECC3CB1-897D-2342-B545-B9235E64A6E3}"/>
              </a:ext>
            </a:extLst>
          </p:cNvPr>
          <p:cNvSpPr/>
          <p:nvPr/>
        </p:nvSpPr>
        <p:spPr>
          <a:xfrm>
            <a:off x="49072" y="5970150"/>
            <a:ext cx="2031568" cy="348445"/>
          </a:xfrm>
          <a:prstGeom prst="flowChartProcess">
            <a:avLst/>
          </a:prstGeom>
          <a:solidFill>
            <a:schemeClr val="accent5"/>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Regions 1-5</a:t>
            </a:r>
          </a:p>
        </p:txBody>
      </p:sp>
      <p:sp>
        <p:nvSpPr>
          <p:cNvPr id="50" name="Flowchart: Process 2">
            <a:extLst>
              <a:ext uri="{FF2B5EF4-FFF2-40B4-BE49-F238E27FC236}">
                <a16:creationId xmlns:a16="http://schemas.microsoft.com/office/drawing/2014/main" id="{F2DF2EE4-8F19-0E46-A0F5-8DD92E78E27E}"/>
              </a:ext>
            </a:extLst>
          </p:cNvPr>
          <p:cNvSpPr/>
          <p:nvPr/>
        </p:nvSpPr>
        <p:spPr>
          <a:xfrm>
            <a:off x="49072" y="4576363"/>
            <a:ext cx="2031568" cy="348447"/>
          </a:xfrm>
          <a:prstGeom prst="flowChartProcess">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KEY</a:t>
            </a:r>
          </a:p>
        </p:txBody>
      </p:sp>
    </p:spTree>
    <p:extLst>
      <p:ext uri="{BB962C8B-B14F-4D97-AF65-F5344CB8AC3E}">
        <p14:creationId xmlns:p14="http://schemas.microsoft.com/office/powerpoint/2010/main" val="347389653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
  <TotalTime>0</TotalTime>
  <Words>3678</Words>
  <Application>Microsoft Macintosh PowerPoint</Application>
  <PresentationFormat>Widescreen</PresentationFormat>
  <Paragraphs>318</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Bookman Old Style</vt:lpstr>
      <vt:lpstr>Calibri</vt:lpstr>
      <vt:lpstr>Franklin Gothic Book</vt:lpstr>
      <vt:lpstr>Times New Roman</vt:lpstr>
      <vt:lpstr>1_RetrospectVTI</vt:lpstr>
      <vt:lpstr>Marcus Alert Equity at Intercept 0 Recommendations</vt:lpstr>
      <vt:lpstr>Sub-group Members</vt:lpstr>
      <vt:lpstr>Sub-group Members</vt:lpstr>
      <vt:lpstr>Introduction  In the last decade, there have been numerous advances in behavioral health policy; however, problems still plague the behavioral health system as mental illness and substance use persist in the United States.  As the nation experiences a reckoning in systemic racism, the need to address persistent, adverse behavioral health outcomes for minority communities has become even more apparent.  Through implementation of the Marcus Alert, we aim to provide Virginians equitable, safe, behavioral health responses to their behavioral health crises.   </vt:lpstr>
      <vt:lpstr>Problem Definition</vt:lpstr>
      <vt:lpstr>Problem Definition</vt:lpstr>
      <vt:lpstr>Problem Definition</vt:lpstr>
      <vt:lpstr>Problem Definition</vt:lpstr>
      <vt:lpstr>Plan to Build Support- Initial Equity Implementation Flow Chart</vt:lpstr>
      <vt:lpstr>Overview of Specific Steps</vt:lpstr>
      <vt:lpstr>Specific Steps-Leadership</vt:lpstr>
      <vt:lpstr>How the Innovation Works-Vision</vt:lpstr>
      <vt:lpstr>How the Innovation Works-Vision Preconditions</vt:lpstr>
      <vt:lpstr>How the Innovation Works (vision)-Functionality</vt:lpstr>
      <vt:lpstr>Specific Steps-Project Scope</vt:lpstr>
      <vt:lpstr>Specific Steps-Project Scope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Recommendations- Training and Quality Improvement</vt:lpstr>
      <vt:lpstr>Specific Steps-Project Scope Funding</vt:lpstr>
      <vt:lpstr>Recommendations- Funding</vt:lpstr>
      <vt:lpstr>Recommendations- Funding (Overall Funding)</vt:lpstr>
      <vt:lpstr>Recommendations- Funding (Equity &amp; Safety @ Intercept 0)</vt:lpstr>
      <vt:lpstr>Recommendations- Funding (Staffing Long-term Resource)</vt:lpstr>
      <vt:lpstr>Recommendations- Funding (Short &amp; Long-term Resources)</vt:lpstr>
      <vt:lpstr>Specific Steps-Project Scope Safety</vt:lpstr>
      <vt:lpstr>Recommendations- Safety</vt:lpstr>
      <vt:lpstr>Recommendations- Safety</vt:lpstr>
      <vt:lpstr>Specific Steps-Project Scope Networks</vt:lpstr>
      <vt:lpstr>Recommendations- Networks</vt:lpstr>
      <vt:lpstr>Recommendations Networks</vt:lpstr>
      <vt:lpstr>Recommendations Networks</vt:lpstr>
      <vt:lpstr>Recommendations- Coalition</vt:lpstr>
      <vt:lpstr>Recommendations- Coalition</vt:lpstr>
      <vt:lpstr>Specific Steps-Risks</vt:lpstr>
      <vt:lpstr>Specific Steps-Risks</vt:lpstr>
      <vt:lpstr>Specific Steps-Considerations for Multiple Site Implementation</vt:lpstr>
      <vt:lpstr>Assessment Plan</vt:lpstr>
      <vt:lpstr>Assessment Plan</vt:lpstr>
      <vt:lpstr>Assessment Plan</vt:lpstr>
      <vt:lpstr>Conclusion</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2020-03-20T14:11:46Z</dcterms:created>
  <dcterms:modified xsi:type="dcterms:W3CDTF">2021-04-29T12:53:12Z</dcterms:modified>
</cp:coreProperties>
</file>